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handoutMasterIdLst>
    <p:handoutMasterId r:id="rId15"/>
  </p:handoutMasterIdLst>
  <p:sldIdLst>
    <p:sldId id="256" r:id="rId2"/>
    <p:sldId id="352" r:id="rId3"/>
    <p:sldId id="330" r:id="rId4"/>
    <p:sldId id="356" r:id="rId5"/>
    <p:sldId id="357" r:id="rId6"/>
    <p:sldId id="358" r:id="rId7"/>
    <p:sldId id="359" r:id="rId8"/>
    <p:sldId id="360" r:id="rId9"/>
    <p:sldId id="363" r:id="rId10"/>
    <p:sldId id="364" r:id="rId11"/>
    <p:sldId id="370" r:id="rId12"/>
    <p:sldId id="371" r:id="rId13"/>
    <p:sldId id="294" r:id="rId14"/>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6C0A"/>
    <a:srgbClr val="000066"/>
    <a:srgbClr val="0000FF"/>
    <a:srgbClr val="162E7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07" autoAdjust="0"/>
    <p:restoredTop sz="94660"/>
  </p:normalViewPr>
  <p:slideViewPr>
    <p:cSldViewPr showGuides="1">
      <p:cViewPr varScale="1">
        <p:scale>
          <a:sx n="83" d="100"/>
          <a:sy n="83" d="100"/>
        </p:scale>
        <p:origin x="-1470" y="-96"/>
      </p:cViewPr>
      <p:guideLst>
        <p:guide orient="horz" pos="2160"/>
        <p:guide pos="3016"/>
        <p:guide pos="5602"/>
      </p:guideLst>
    </p:cSldViewPr>
  </p:slideViewPr>
  <p:notesTextViewPr>
    <p:cViewPr>
      <p:scale>
        <a:sx n="1" d="1"/>
        <a:sy n="1" d="1"/>
      </p:scale>
      <p:origin x="0" y="0"/>
    </p:cViewPr>
  </p:notesTextViewPr>
  <p:sorterViewPr>
    <p:cViewPr>
      <p:scale>
        <a:sx n="100" d="100"/>
        <a:sy n="100" d="100"/>
      </p:scale>
      <p:origin x="0" y="94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86E828-35C5-41E6-8CCB-3A457C276BC5}"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it-IT"/>
        </a:p>
      </dgm:t>
    </dgm:pt>
    <dgm:pt modelId="{0331C521-5AE9-4391-A1AD-8E052E32E25F}">
      <dgm:prSet custT="1"/>
      <dgm:spPr>
        <a:solidFill>
          <a:schemeClr val="accent6">
            <a:lumMod val="20000"/>
            <a:lumOff val="80000"/>
          </a:schemeClr>
        </a:solidFill>
      </dgm:spPr>
      <dgm:t>
        <a:bodyPr/>
        <a:lstStyle/>
        <a:p>
          <a:pPr algn="ctr" rtl="0"/>
          <a:r>
            <a:rPr lang="it-IT" sz="2000" b="1" i="0" dirty="0" smtClean="0">
              <a:solidFill>
                <a:srgbClr val="E46C0A"/>
              </a:solidFill>
            </a:rPr>
            <a:t>Comma 21 </a:t>
          </a:r>
          <a:r>
            <a:rPr lang="it-IT" sz="1600" b="1" i="0" dirty="0" smtClean="0"/>
            <a:t>- Le componenti immobiliari oggetto di stima catastale</a:t>
          </a:r>
          <a:endParaRPr lang="it-IT" sz="1600" b="1" i="0" dirty="0"/>
        </a:p>
      </dgm:t>
    </dgm:pt>
    <dgm:pt modelId="{E009105B-D338-490D-BC7D-8BBDD50D6ED2}" type="parTrans" cxnId="{9FEE14D0-9F68-4E19-8EAD-E1077EAD5C71}">
      <dgm:prSet/>
      <dgm:spPr/>
      <dgm:t>
        <a:bodyPr/>
        <a:lstStyle/>
        <a:p>
          <a:endParaRPr lang="it-IT"/>
        </a:p>
      </dgm:t>
    </dgm:pt>
    <dgm:pt modelId="{8BBCB02D-1586-4DC4-9B3B-C33C902329AE}" type="sibTrans" cxnId="{9FEE14D0-9F68-4E19-8EAD-E1077EAD5C71}">
      <dgm:prSet/>
      <dgm:spPr/>
      <dgm:t>
        <a:bodyPr/>
        <a:lstStyle/>
        <a:p>
          <a:endParaRPr lang="it-IT"/>
        </a:p>
      </dgm:t>
    </dgm:pt>
    <dgm:pt modelId="{2456A024-4D5A-4BFB-80C6-9AAEEA299DC9}">
      <dgm:prSet custT="1"/>
      <dgm:spPr>
        <a:solidFill>
          <a:schemeClr val="accent5">
            <a:lumMod val="40000"/>
            <a:lumOff val="60000"/>
            <a:alpha val="50000"/>
          </a:schemeClr>
        </a:solidFill>
      </dgm:spPr>
      <dgm:t>
        <a:bodyPr/>
        <a:lstStyle/>
        <a:p>
          <a:pPr marL="0" indent="0" algn="r" rtl="0"/>
          <a:r>
            <a:rPr lang="it-IT" sz="2000" b="1" i="0" dirty="0" smtClean="0">
              <a:solidFill>
                <a:srgbClr val="E46C0A"/>
              </a:solidFill>
            </a:rPr>
            <a:t>Comma 22 </a:t>
          </a:r>
          <a:r>
            <a:rPr lang="it-IT" sz="1600" b="1" i="0" dirty="0" smtClean="0"/>
            <a:t>- La nuova denuncia di variazione catastale per lo "scorporo degli impianti "</a:t>
          </a:r>
          <a:endParaRPr lang="it-IT" sz="1600" b="1" i="0" dirty="0"/>
        </a:p>
      </dgm:t>
    </dgm:pt>
    <dgm:pt modelId="{01A6E436-C3CF-4E9E-AAD3-313DCBA2C48F}" type="parTrans" cxnId="{F3D2D34D-1F59-41C7-88DC-9FCB923EDF1F}">
      <dgm:prSet/>
      <dgm:spPr/>
      <dgm:t>
        <a:bodyPr/>
        <a:lstStyle/>
        <a:p>
          <a:endParaRPr lang="it-IT"/>
        </a:p>
      </dgm:t>
    </dgm:pt>
    <dgm:pt modelId="{35AA036C-BB76-42EB-AA7E-DEB6D3E38DB0}" type="sibTrans" cxnId="{F3D2D34D-1F59-41C7-88DC-9FCB923EDF1F}">
      <dgm:prSet/>
      <dgm:spPr/>
      <dgm:t>
        <a:bodyPr/>
        <a:lstStyle/>
        <a:p>
          <a:endParaRPr lang="it-IT"/>
        </a:p>
      </dgm:t>
    </dgm:pt>
    <dgm:pt modelId="{4144E054-2732-4E32-BE29-96914D2273EA}">
      <dgm:prSet custT="1"/>
      <dgm:spPr>
        <a:solidFill>
          <a:schemeClr val="accent4">
            <a:lumMod val="40000"/>
            <a:lumOff val="60000"/>
            <a:alpha val="50000"/>
          </a:schemeClr>
        </a:solidFill>
      </dgm:spPr>
      <dgm:t>
        <a:bodyPr/>
        <a:lstStyle/>
        <a:p>
          <a:pPr algn="ctr" rtl="0"/>
          <a:r>
            <a:rPr lang="it-IT" sz="2000" b="1" i="0" dirty="0" smtClean="0">
              <a:solidFill>
                <a:srgbClr val="E46C0A"/>
              </a:solidFill>
            </a:rPr>
            <a:t>Comma 23 </a:t>
          </a:r>
          <a:r>
            <a:rPr lang="it-IT" sz="1600" b="1" i="0" dirty="0" smtClean="0"/>
            <a:t>- Gli effetti fiscali delle variazioni relative allo "scorporo degli impianti "</a:t>
          </a:r>
          <a:endParaRPr lang="it-IT" sz="1600" b="1" i="0" dirty="0"/>
        </a:p>
      </dgm:t>
    </dgm:pt>
    <dgm:pt modelId="{DAEEC6B5-AF83-49DE-9757-A5C12BD4A388}" type="parTrans" cxnId="{B8E483E9-35B0-4859-8898-F451BAA90937}">
      <dgm:prSet/>
      <dgm:spPr/>
      <dgm:t>
        <a:bodyPr/>
        <a:lstStyle/>
        <a:p>
          <a:endParaRPr lang="it-IT"/>
        </a:p>
      </dgm:t>
    </dgm:pt>
    <dgm:pt modelId="{0B3D4BB4-BD47-4BFF-803F-B442BEDB442B}" type="sibTrans" cxnId="{B8E483E9-35B0-4859-8898-F451BAA90937}">
      <dgm:prSet/>
      <dgm:spPr/>
      <dgm:t>
        <a:bodyPr/>
        <a:lstStyle/>
        <a:p>
          <a:endParaRPr lang="it-IT"/>
        </a:p>
      </dgm:t>
    </dgm:pt>
    <dgm:pt modelId="{AB274744-D150-4022-BC0C-F514A6F152A5}">
      <dgm:prSet custT="1"/>
      <dgm:spPr>
        <a:solidFill>
          <a:schemeClr val="accent3">
            <a:lumMod val="60000"/>
            <a:lumOff val="40000"/>
            <a:alpha val="50000"/>
          </a:schemeClr>
        </a:solidFill>
      </dgm:spPr>
      <dgm:t>
        <a:bodyPr/>
        <a:lstStyle/>
        <a:p>
          <a:pPr algn="l" rtl="0"/>
          <a:r>
            <a:rPr lang="it-IT" sz="2000" b="1" i="0" dirty="0" smtClean="0">
              <a:solidFill>
                <a:srgbClr val="E46C0A"/>
              </a:solidFill>
            </a:rPr>
            <a:t>Comma 24 </a:t>
          </a:r>
          <a:r>
            <a:rPr lang="it-IT" sz="1600" b="1" i="0" dirty="0" smtClean="0"/>
            <a:t>- Il monitoraggio dell’Agenzia delle Entrate</a:t>
          </a:r>
          <a:endParaRPr lang="it-IT" sz="1600" b="1" i="0" dirty="0"/>
        </a:p>
      </dgm:t>
    </dgm:pt>
    <dgm:pt modelId="{38F80010-F40D-489C-AA03-A81823F18EA1}" type="parTrans" cxnId="{72D83228-2DA5-4999-AB42-40152CE679F5}">
      <dgm:prSet/>
      <dgm:spPr/>
      <dgm:t>
        <a:bodyPr/>
        <a:lstStyle/>
        <a:p>
          <a:endParaRPr lang="it-IT"/>
        </a:p>
      </dgm:t>
    </dgm:pt>
    <dgm:pt modelId="{C75BDCC2-33B1-4B96-A83F-2517CD6CE685}" type="sibTrans" cxnId="{72D83228-2DA5-4999-AB42-40152CE679F5}">
      <dgm:prSet/>
      <dgm:spPr/>
      <dgm:t>
        <a:bodyPr/>
        <a:lstStyle/>
        <a:p>
          <a:endParaRPr lang="it-IT"/>
        </a:p>
      </dgm:t>
    </dgm:pt>
    <dgm:pt modelId="{317B7442-13EF-46EB-BAD9-B2A94456072A}" type="pres">
      <dgm:prSet presAssocID="{7986E828-35C5-41E6-8CCB-3A457C276BC5}" presName="compositeShape" presStyleCnt="0">
        <dgm:presLayoutVars>
          <dgm:chMax val="7"/>
          <dgm:dir/>
          <dgm:resizeHandles val="exact"/>
        </dgm:presLayoutVars>
      </dgm:prSet>
      <dgm:spPr/>
      <dgm:t>
        <a:bodyPr/>
        <a:lstStyle/>
        <a:p>
          <a:endParaRPr lang="it-IT"/>
        </a:p>
      </dgm:t>
    </dgm:pt>
    <dgm:pt modelId="{7DFBD16F-F9DB-480C-B206-26C88450B5DC}" type="pres">
      <dgm:prSet presAssocID="{0331C521-5AE9-4391-A1AD-8E052E32E25F}" presName="circ1" presStyleLbl="vennNode1" presStyleIdx="0" presStyleCnt="4" custScaleX="167287" custLinFactNeighborX="90"/>
      <dgm:spPr/>
      <dgm:t>
        <a:bodyPr/>
        <a:lstStyle/>
        <a:p>
          <a:endParaRPr lang="it-IT"/>
        </a:p>
      </dgm:t>
    </dgm:pt>
    <dgm:pt modelId="{8F1B04FB-6ADE-4F00-A925-359E2702534D}" type="pres">
      <dgm:prSet presAssocID="{0331C521-5AE9-4391-A1AD-8E052E32E25F}" presName="circ1Tx" presStyleLbl="revTx" presStyleIdx="0" presStyleCnt="0">
        <dgm:presLayoutVars>
          <dgm:chMax val="0"/>
          <dgm:chPref val="0"/>
          <dgm:bulletEnabled val="1"/>
        </dgm:presLayoutVars>
      </dgm:prSet>
      <dgm:spPr/>
      <dgm:t>
        <a:bodyPr/>
        <a:lstStyle/>
        <a:p>
          <a:endParaRPr lang="it-IT"/>
        </a:p>
      </dgm:t>
    </dgm:pt>
    <dgm:pt modelId="{7EC298D2-F32C-45CB-ACB5-A48794CE45A5}" type="pres">
      <dgm:prSet presAssocID="{2456A024-4D5A-4BFB-80C6-9AAEEA299DC9}" presName="circ2" presStyleLbl="vennNode1" presStyleIdx="1" presStyleCnt="4" custScaleX="165513" custLinFactNeighborX="23294" custLinFactNeighborY="-1485"/>
      <dgm:spPr/>
      <dgm:t>
        <a:bodyPr/>
        <a:lstStyle/>
        <a:p>
          <a:endParaRPr lang="it-IT"/>
        </a:p>
      </dgm:t>
    </dgm:pt>
    <dgm:pt modelId="{ADB3ECF2-7939-4D04-B21A-56ED80A315BC}" type="pres">
      <dgm:prSet presAssocID="{2456A024-4D5A-4BFB-80C6-9AAEEA299DC9}" presName="circ2Tx" presStyleLbl="revTx" presStyleIdx="0" presStyleCnt="0">
        <dgm:presLayoutVars>
          <dgm:chMax val="0"/>
          <dgm:chPref val="0"/>
          <dgm:bulletEnabled val="1"/>
        </dgm:presLayoutVars>
      </dgm:prSet>
      <dgm:spPr/>
      <dgm:t>
        <a:bodyPr/>
        <a:lstStyle/>
        <a:p>
          <a:endParaRPr lang="it-IT"/>
        </a:p>
      </dgm:t>
    </dgm:pt>
    <dgm:pt modelId="{ED657B6D-2D83-4827-92DA-83EE2D0F687B}" type="pres">
      <dgm:prSet presAssocID="{4144E054-2732-4E32-BE29-96914D2273EA}" presName="circ3" presStyleLbl="vennNode1" presStyleIdx="2" presStyleCnt="4" custScaleX="159518"/>
      <dgm:spPr/>
      <dgm:t>
        <a:bodyPr/>
        <a:lstStyle/>
        <a:p>
          <a:endParaRPr lang="it-IT"/>
        </a:p>
      </dgm:t>
    </dgm:pt>
    <dgm:pt modelId="{E4023980-DDA3-4F77-A760-189D91DBF6B7}" type="pres">
      <dgm:prSet presAssocID="{4144E054-2732-4E32-BE29-96914D2273EA}" presName="circ3Tx" presStyleLbl="revTx" presStyleIdx="0" presStyleCnt="0">
        <dgm:presLayoutVars>
          <dgm:chMax val="0"/>
          <dgm:chPref val="0"/>
          <dgm:bulletEnabled val="1"/>
        </dgm:presLayoutVars>
      </dgm:prSet>
      <dgm:spPr/>
      <dgm:t>
        <a:bodyPr/>
        <a:lstStyle/>
        <a:p>
          <a:endParaRPr lang="it-IT"/>
        </a:p>
      </dgm:t>
    </dgm:pt>
    <dgm:pt modelId="{C5E77118-EA29-47A8-90CC-0A54B3450AA6}" type="pres">
      <dgm:prSet presAssocID="{AB274744-D150-4022-BC0C-F514A6F152A5}" presName="circ4" presStyleLbl="vennNode1" presStyleIdx="3" presStyleCnt="4" custScaleX="163514" custLinFactNeighborX="-18298" custLinFactNeighborY="-1485"/>
      <dgm:spPr/>
      <dgm:t>
        <a:bodyPr/>
        <a:lstStyle/>
        <a:p>
          <a:endParaRPr lang="it-IT"/>
        </a:p>
      </dgm:t>
    </dgm:pt>
    <dgm:pt modelId="{A1542601-5A13-4F2D-952A-6F5F0DD8B1EA}" type="pres">
      <dgm:prSet presAssocID="{AB274744-D150-4022-BC0C-F514A6F152A5}" presName="circ4Tx" presStyleLbl="revTx" presStyleIdx="0" presStyleCnt="0">
        <dgm:presLayoutVars>
          <dgm:chMax val="0"/>
          <dgm:chPref val="0"/>
          <dgm:bulletEnabled val="1"/>
        </dgm:presLayoutVars>
      </dgm:prSet>
      <dgm:spPr/>
      <dgm:t>
        <a:bodyPr/>
        <a:lstStyle/>
        <a:p>
          <a:endParaRPr lang="it-IT"/>
        </a:p>
      </dgm:t>
    </dgm:pt>
  </dgm:ptLst>
  <dgm:cxnLst>
    <dgm:cxn modelId="{1A0AFC55-B967-4BE9-A7BA-0F38E1BA5388}" type="presOf" srcId="{0331C521-5AE9-4391-A1AD-8E052E32E25F}" destId="{8F1B04FB-6ADE-4F00-A925-359E2702534D}" srcOrd="1" destOrd="0" presId="urn:microsoft.com/office/officeart/2005/8/layout/venn1"/>
    <dgm:cxn modelId="{9D194E6B-D597-48E0-B947-A0B4578B7FDC}" type="presOf" srcId="{AB274744-D150-4022-BC0C-F514A6F152A5}" destId="{C5E77118-EA29-47A8-90CC-0A54B3450AA6}" srcOrd="0" destOrd="0" presId="urn:microsoft.com/office/officeart/2005/8/layout/venn1"/>
    <dgm:cxn modelId="{7E1FD731-AC22-447A-8EB0-B1BD86DF13B4}" type="presOf" srcId="{4144E054-2732-4E32-BE29-96914D2273EA}" destId="{ED657B6D-2D83-4827-92DA-83EE2D0F687B}" srcOrd="0" destOrd="0" presId="urn:microsoft.com/office/officeart/2005/8/layout/venn1"/>
    <dgm:cxn modelId="{08DDDEDF-F031-4020-A5DC-7C3607F760C4}" type="presOf" srcId="{2456A024-4D5A-4BFB-80C6-9AAEEA299DC9}" destId="{ADB3ECF2-7939-4D04-B21A-56ED80A315BC}" srcOrd="1" destOrd="0" presId="urn:microsoft.com/office/officeart/2005/8/layout/venn1"/>
    <dgm:cxn modelId="{5B324AF2-AD6C-4AFE-BE49-72E013053814}" type="presOf" srcId="{2456A024-4D5A-4BFB-80C6-9AAEEA299DC9}" destId="{7EC298D2-F32C-45CB-ACB5-A48794CE45A5}" srcOrd="0" destOrd="0" presId="urn:microsoft.com/office/officeart/2005/8/layout/venn1"/>
    <dgm:cxn modelId="{0EC04DA2-CD93-4DD0-A1FA-7BD71F95C12B}" type="presOf" srcId="{4144E054-2732-4E32-BE29-96914D2273EA}" destId="{E4023980-DDA3-4F77-A760-189D91DBF6B7}" srcOrd="1" destOrd="0" presId="urn:microsoft.com/office/officeart/2005/8/layout/venn1"/>
    <dgm:cxn modelId="{6AF56CA8-B1B4-419D-AC33-C6A6F5559734}" type="presOf" srcId="{0331C521-5AE9-4391-A1AD-8E052E32E25F}" destId="{7DFBD16F-F9DB-480C-B206-26C88450B5DC}" srcOrd="0" destOrd="0" presId="urn:microsoft.com/office/officeart/2005/8/layout/venn1"/>
    <dgm:cxn modelId="{5BBDF48F-BE46-45B1-B2E1-B7FF9AA4264F}" type="presOf" srcId="{AB274744-D150-4022-BC0C-F514A6F152A5}" destId="{A1542601-5A13-4F2D-952A-6F5F0DD8B1EA}" srcOrd="1" destOrd="0" presId="urn:microsoft.com/office/officeart/2005/8/layout/venn1"/>
    <dgm:cxn modelId="{9FEE14D0-9F68-4E19-8EAD-E1077EAD5C71}" srcId="{7986E828-35C5-41E6-8CCB-3A457C276BC5}" destId="{0331C521-5AE9-4391-A1AD-8E052E32E25F}" srcOrd="0" destOrd="0" parTransId="{E009105B-D338-490D-BC7D-8BBDD50D6ED2}" sibTransId="{8BBCB02D-1586-4DC4-9B3B-C33C902329AE}"/>
    <dgm:cxn modelId="{72D83228-2DA5-4999-AB42-40152CE679F5}" srcId="{7986E828-35C5-41E6-8CCB-3A457C276BC5}" destId="{AB274744-D150-4022-BC0C-F514A6F152A5}" srcOrd="3" destOrd="0" parTransId="{38F80010-F40D-489C-AA03-A81823F18EA1}" sibTransId="{C75BDCC2-33B1-4B96-A83F-2517CD6CE685}"/>
    <dgm:cxn modelId="{F3D2D34D-1F59-41C7-88DC-9FCB923EDF1F}" srcId="{7986E828-35C5-41E6-8CCB-3A457C276BC5}" destId="{2456A024-4D5A-4BFB-80C6-9AAEEA299DC9}" srcOrd="1" destOrd="0" parTransId="{01A6E436-C3CF-4E9E-AAD3-313DCBA2C48F}" sibTransId="{35AA036C-BB76-42EB-AA7E-DEB6D3E38DB0}"/>
    <dgm:cxn modelId="{9D6359FA-103A-4795-8A39-6D910BDF5B1C}" type="presOf" srcId="{7986E828-35C5-41E6-8CCB-3A457C276BC5}" destId="{317B7442-13EF-46EB-BAD9-B2A94456072A}" srcOrd="0" destOrd="0" presId="urn:microsoft.com/office/officeart/2005/8/layout/venn1"/>
    <dgm:cxn modelId="{B8E483E9-35B0-4859-8898-F451BAA90937}" srcId="{7986E828-35C5-41E6-8CCB-3A457C276BC5}" destId="{4144E054-2732-4E32-BE29-96914D2273EA}" srcOrd="2" destOrd="0" parTransId="{DAEEC6B5-AF83-49DE-9757-A5C12BD4A388}" sibTransId="{0B3D4BB4-BD47-4BFF-803F-B442BEDB442B}"/>
    <dgm:cxn modelId="{FCACAD70-811B-47EB-94D7-EDA5F01B740F}" type="presParOf" srcId="{317B7442-13EF-46EB-BAD9-B2A94456072A}" destId="{7DFBD16F-F9DB-480C-B206-26C88450B5DC}" srcOrd="0" destOrd="0" presId="urn:microsoft.com/office/officeart/2005/8/layout/venn1"/>
    <dgm:cxn modelId="{58C265DA-0DE1-42C9-9BD7-493213E3BD85}" type="presParOf" srcId="{317B7442-13EF-46EB-BAD9-B2A94456072A}" destId="{8F1B04FB-6ADE-4F00-A925-359E2702534D}" srcOrd="1" destOrd="0" presId="urn:microsoft.com/office/officeart/2005/8/layout/venn1"/>
    <dgm:cxn modelId="{C02EABCE-C073-4B25-A012-701DB38B5DDF}" type="presParOf" srcId="{317B7442-13EF-46EB-BAD9-B2A94456072A}" destId="{7EC298D2-F32C-45CB-ACB5-A48794CE45A5}" srcOrd="2" destOrd="0" presId="urn:microsoft.com/office/officeart/2005/8/layout/venn1"/>
    <dgm:cxn modelId="{424B5B1A-5861-4850-AE67-000A9FE95691}" type="presParOf" srcId="{317B7442-13EF-46EB-BAD9-B2A94456072A}" destId="{ADB3ECF2-7939-4D04-B21A-56ED80A315BC}" srcOrd="3" destOrd="0" presId="urn:microsoft.com/office/officeart/2005/8/layout/venn1"/>
    <dgm:cxn modelId="{8499BBE7-0673-4CF2-892C-419A14AF7C5E}" type="presParOf" srcId="{317B7442-13EF-46EB-BAD9-B2A94456072A}" destId="{ED657B6D-2D83-4827-92DA-83EE2D0F687B}" srcOrd="4" destOrd="0" presId="urn:microsoft.com/office/officeart/2005/8/layout/venn1"/>
    <dgm:cxn modelId="{2EEE9555-BF88-4BEE-8027-6F9CD69A038D}" type="presParOf" srcId="{317B7442-13EF-46EB-BAD9-B2A94456072A}" destId="{E4023980-DDA3-4F77-A760-189D91DBF6B7}" srcOrd="5" destOrd="0" presId="urn:microsoft.com/office/officeart/2005/8/layout/venn1"/>
    <dgm:cxn modelId="{A6137E66-FD8D-4093-BC63-F3601CE8F728}" type="presParOf" srcId="{317B7442-13EF-46EB-BAD9-B2A94456072A}" destId="{C5E77118-EA29-47A8-90CC-0A54B3450AA6}" srcOrd="6" destOrd="0" presId="urn:microsoft.com/office/officeart/2005/8/layout/venn1"/>
    <dgm:cxn modelId="{83E788DC-5802-4330-92C9-55647A78608C}" type="presParOf" srcId="{317B7442-13EF-46EB-BAD9-B2A94456072A}" destId="{A1542601-5A13-4F2D-952A-6F5F0DD8B1EA}" srcOrd="7"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5AA51AE-52EB-4471-9B01-8092A08617EE}" type="doc">
      <dgm:prSet loTypeId="urn:microsoft.com/office/officeart/2005/8/layout/matrix2" loCatId="matrix" qsTypeId="urn:microsoft.com/office/officeart/2005/8/quickstyle/3d9" qsCatId="3D" csTypeId="urn:microsoft.com/office/officeart/2005/8/colors/accent1_2" csCatId="accent1" phldr="1"/>
      <dgm:spPr>
        <a:scene3d>
          <a:camera prst="perspectiveRelaxed">
            <a:rot lat="18851988" lon="478479" rev="21273563"/>
          </a:camera>
          <a:lightRig rig="soft" dir="t"/>
          <a:backdrop>
            <a:anchor x="0" y="0" z="-210000"/>
            <a:norm dx="0" dy="0" dz="914400"/>
            <a:up dx="0" dy="914400" dz="0"/>
          </a:backdrop>
        </a:scene3d>
      </dgm:spPr>
      <dgm:t>
        <a:bodyPr/>
        <a:lstStyle/>
        <a:p>
          <a:endParaRPr lang="it-IT"/>
        </a:p>
      </dgm:t>
    </dgm:pt>
    <dgm:pt modelId="{3B780A14-CE2C-4717-820E-4F5B780E8BF1}">
      <dgm:prSet custT="1"/>
      <dgm:spPr>
        <a:solidFill>
          <a:srgbClr val="00B050"/>
        </a:solidFill>
        <a:sp3d extrusionH="152250" prstMaterial="matte">
          <a:bevelT w="165100" prst="coolSlant"/>
        </a:sp3d>
      </dgm:spPr>
      <dgm:t>
        <a:bodyPr/>
        <a:lstStyle/>
        <a:p>
          <a:pPr rtl="0"/>
          <a:r>
            <a:rPr lang="it-IT" sz="2000" b="1" dirty="0" smtClean="0"/>
            <a:t>SUOLO</a:t>
          </a:r>
          <a:endParaRPr lang="it-IT" sz="1400" dirty="0"/>
        </a:p>
      </dgm:t>
    </dgm:pt>
    <dgm:pt modelId="{F9875689-BC34-41D0-932B-4827E8970BEE}" type="parTrans" cxnId="{73B64238-0029-4A98-A0F4-B6EEC5CDB8D8}">
      <dgm:prSet/>
      <dgm:spPr/>
      <dgm:t>
        <a:bodyPr/>
        <a:lstStyle/>
        <a:p>
          <a:endParaRPr lang="it-IT"/>
        </a:p>
      </dgm:t>
    </dgm:pt>
    <dgm:pt modelId="{B9F7892B-340F-479A-948E-022AEA10673F}" type="sibTrans" cxnId="{73B64238-0029-4A98-A0F4-B6EEC5CDB8D8}">
      <dgm:prSet/>
      <dgm:spPr/>
      <dgm:t>
        <a:bodyPr/>
        <a:lstStyle/>
        <a:p>
          <a:endParaRPr lang="it-IT"/>
        </a:p>
      </dgm:t>
    </dgm:pt>
    <dgm:pt modelId="{85111E7E-614D-43EA-933D-EA72EC98ACED}">
      <dgm:prSet custT="1"/>
      <dgm:spPr>
        <a:solidFill>
          <a:srgbClr val="00B050"/>
        </a:solidFill>
      </dgm:spPr>
      <dgm:t>
        <a:bodyPr/>
        <a:lstStyle/>
        <a:p>
          <a:pPr rtl="0"/>
          <a:r>
            <a:rPr lang="it-IT" sz="2000" b="1" dirty="0" smtClean="0"/>
            <a:t>COSTRUZIONI</a:t>
          </a:r>
          <a:endParaRPr lang="it-IT" sz="1400" dirty="0"/>
        </a:p>
      </dgm:t>
    </dgm:pt>
    <dgm:pt modelId="{38CC9900-8EB6-4A37-B8C2-0821262D5FFE}" type="parTrans" cxnId="{6512C1A3-C4D7-4F49-B74F-4CA37A2AEE23}">
      <dgm:prSet/>
      <dgm:spPr/>
      <dgm:t>
        <a:bodyPr/>
        <a:lstStyle/>
        <a:p>
          <a:endParaRPr lang="it-IT"/>
        </a:p>
      </dgm:t>
    </dgm:pt>
    <dgm:pt modelId="{592A9101-B96F-49D6-9217-9F63B7122757}" type="sibTrans" cxnId="{6512C1A3-C4D7-4F49-B74F-4CA37A2AEE23}">
      <dgm:prSet/>
      <dgm:spPr/>
      <dgm:t>
        <a:bodyPr/>
        <a:lstStyle/>
        <a:p>
          <a:endParaRPr lang="it-IT"/>
        </a:p>
      </dgm:t>
    </dgm:pt>
    <dgm:pt modelId="{F1939C5A-173A-444C-9F64-767B0673DCBE}">
      <dgm:prSet custT="1"/>
      <dgm:spPr>
        <a:solidFill>
          <a:srgbClr val="00B050"/>
        </a:solidFill>
        <a:sp3d extrusionH="152250" prstMaterial="matte">
          <a:bevelT w="165100" prst="coolSlant"/>
        </a:sp3d>
      </dgm:spPr>
      <dgm:t>
        <a:bodyPr/>
        <a:lstStyle/>
        <a:p>
          <a:pPr rtl="0"/>
          <a:r>
            <a:rPr lang="it-IT" sz="1600" b="1" dirty="0" smtClean="0"/>
            <a:t>ELEMENTI STRUTTURALMENTE CONNESSI AL SUOLO O ALLE COSTRUZIONI </a:t>
          </a:r>
        </a:p>
        <a:p>
          <a:pPr rtl="0"/>
          <a:r>
            <a:rPr lang="it-IT" sz="1400" dirty="0" smtClean="0"/>
            <a:t>[che ne accrescono la </a:t>
          </a:r>
          <a:r>
            <a:rPr lang="it-IT" sz="1400" b="1" dirty="0" smtClean="0"/>
            <a:t>qualità</a:t>
          </a:r>
          <a:r>
            <a:rPr lang="it-IT" sz="1400" dirty="0" smtClean="0"/>
            <a:t> e </a:t>
          </a:r>
          <a:r>
            <a:rPr lang="it-IT" sz="1400" b="1" dirty="0" smtClean="0"/>
            <a:t>l’utilità]</a:t>
          </a:r>
          <a:endParaRPr lang="it-IT" sz="1400" dirty="0"/>
        </a:p>
      </dgm:t>
    </dgm:pt>
    <dgm:pt modelId="{0BE18F57-C1CF-435F-A8EE-037A2326F5B0}" type="parTrans" cxnId="{17593501-3EB6-4D68-93C0-AB209AA03593}">
      <dgm:prSet/>
      <dgm:spPr/>
      <dgm:t>
        <a:bodyPr/>
        <a:lstStyle/>
        <a:p>
          <a:endParaRPr lang="it-IT"/>
        </a:p>
      </dgm:t>
    </dgm:pt>
    <dgm:pt modelId="{CF3F0DC3-929F-43F4-8547-4258B26CF325}" type="sibTrans" cxnId="{17593501-3EB6-4D68-93C0-AB209AA03593}">
      <dgm:prSet/>
      <dgm:spPr/>
      <dgm:t>
        <a:bodyPr/>
        <a:lstStyle/>
        <a:p>
          <a:endParaRPr lang="it-IT"/>
        </a:p>
      </dgm:t>
    </dgm:pt>
    <dgm:pt modelId="{3ABA3F11-CD9E-4860-A55B-3AEFD412E694}">
      <dgm:prSet custT="1"/>
      <dgm:spPr>
        <a:solidFill>
          <a:srgbClr val="FF0000"/>
        </a:solidFill>
        <a:sp3d extrusionH="152250" prstMaterial="matte">
          <a:bevelT w="165100" prst="coolSlant"/>
        </a:sp3d>
      </dgm:spPr>
      <dgm:t>
        <a:bodyPr/>
        <a:lstStyle/>
        <a:p>
          <a:pPr rtl="0"/>
          <a:r>
            <a:rPr lang="it-IT" sz="1800" b="1" dirty="0" smtClean="0"/>
            <a:t>COMPONENTI IMPIANTISTICHE</a:t>
          </a:r>
          <a:r>
            <a:rPr lang="it-IT" sz="1800" dirty="0" smtClean="0"/>
            <a:t> </a:t>
          </a:r>
        </a:p>
        <a:p>
          <a:pPr rtl="0"/>
          <a:r>
            <a:rPr lang="it-IT" sz="1400" dirty="0" smtClean="0"/>
            <a:t>[di varia natura, funzionali ad uno specifico processo produttivo]</a:t>
          </a:r>
          <a:endParaRPr lang="it-IT" sz="1400" dirty="0"/>
        </a:p>
      </dgm:t>
    </dgm:pt>
    <dgm:pt modelId="{0DDF05D1-658F-4AE3-8D5D-ADF93288A747}" type="parTrans" cxnId="{F71D01C4-B8F0-43A3-9964-25BE89274CC8}">
      <dgm:prSet/>
      <dgm:spPr/>
      <dgm:t>
        <a:bodyPr/>
        <a:lstStyle/>
        <a:p>
          <a:endParaRPr lang="it-IT"/>
        </a:p>
      </dgm:t>
    </dgm:pt>
    <dgm:pt modelId="{A924106C-DA57-46A6-80B0-92967D922C26}" type="sibTrans" cxnId="{F71D01C4-B8F0-43A3-9964-25BE89274CC8}">
      <dgm:prSet/>
      <dgm:spPr/>
      <dgm:t>
        <a:bodyPr/>
        <a:lstStyle/>
        <a:p>
          <a:endParaRPr lang="it-IT"/>
        </a:p>
      </dgm:t>
    </dgm:pt>
    <dgm:pt modelId="{5BD0C31C-10B6-4EB7-AC45-900B517CF71C}" type="pres">
      <dgm:prSet presAssocID="{C5AA51AE-52EB-4471-9B01-8092A08617EE}" presName="matrix" presStyleCnt="0">
        <dgm:presLayoutVars>
          <dgm:chMax val="1"/>
          <dgm:dir/>
          <dgm:resizeHandles val="exact"/>
        </dgm:presLayoutVars>
      </dgm:prSet>
      <dgm:spPr/>
      <dgm:t>
        <a:bodyPr/>
        <a:lstStyle/>
        <a:p>
          <a:endParaRPr lang="it-IT"/>
        </a:p>
      </dgm:t>
    </dgm:pt>
    <dgm:pt modelId="{06E9938B-6CEB-4D5A-9E66-D4C3D2DC1376}" type="pres">
      <dgm:prSet presAssocID="{C5AA51AE-52EB-4471-9B01-8092A08617EE}" presName="axisShape" presStyleLbl="bgShp" presStyleIdx="0" presStyleCnt="1"/>
      <dgm:spPr>
        <a:solidFill>
          <a:schemeClr val="accent6">
            <a:lumMod val="75000"/>
          </a:schemeClr>
        </a:solidFill>
      </dgm:spPr>
      <dgm:t>
        <a:bodyPr/>
        <a:lstStyle/>
        <a:p>
          <a:endParaRPr lang="it-IT"/>
        </a:p>
      </dgm:t>
    </dgm:pt>
    <dgm:pt modelId="{2596D4D5-AC54-46B2-B409-53112C88C8B0}" type="pres">
      <dgm:prSet presAssocID="{C5AA51AE-52EB-4471-9B01-8092A08617EE}" presName="rect1" presStyleLbl="node1" presStyleIdx="0" presStyleCnt="4" custScaleX="120181" custLinFactNeighborX="-8196">
        <dgm:presLayoutVars>
          <dgm:chMax val="0"/>
          <dgm:chPref val="0"/>
          <dgm:bulletEnabled val="1"/>
        </dgm:presLayoutVars>
      </dgm:prSet>
      <dgm:spPr/>
      <dgm:t>
        <a:bodyPr/>
        <a:lstStyle/>
        <a:p>
          <a:endParaRPr lang="it-IT"/>
        </a:p>
      </dgm:t>
    </dgm:pt>
    <dgm:pt modelId="{4657CC7B-B94D-4CF8-A57C-DD0C1AC6D036}" type="pres">
      <dgm:prSet presAssocID="{C5AA51AE-52EB-4471-9B01-8092A08617EE}" presName="rect2" presStyleLbl="node1" presStyleIdx="1" presStyleCnt="4" custScaleX="120181" custLinFactNeighborX="8196">
        <dgm:presLayoutVars>
          <dgm:chMax val="0"/>
          <dgm:chPref val="0"/>
          <dgm:bulletEnabled val="1"/>
        </dgm:presLayoutVars>
      </dgm:prSet>
      <dgm:spPr/>
      <dgm:t>
        <a:bodyPr/>
        <a:lstStyle/>
        <a:p>
          <a:endParaRPr lang="it-IT"/>
        </a:p>
      </dgm:t>
    </dgm:pt>
    <dgm:pt modelId="{21D9E979-72E3-4013-8F95-39D0E6413BA6}" type="pres">
      <dgm:prSet presAssocID="{C5AA51AE-52EB-4471-9B01-8092A08617EE}" presName="rect3" presStyleLbl="node1" presStyleIdx="2" presStyleCnt="4" custScaleX="120181" custLinFactNeighborX="-12303" custLinFactNeighborY="4624">
        <dgm:presLayoutVars>
          <dgm:chMax val="0"/>
          <dgm:chPref val="0"/>
          <dgm:bulletEnabled val="1"/>
        </dgm:presLayoutVars>
      </dgm:prSet>
      <dgm:spPr/>
      <dgm:t>
        <a:bodyPr/>
        <a:lstStyle/>
        <a:p>
          <a:endParaRPr lang="it-IT"/>
        </a:p>
      </dgm:t>
    </dgm:pt>
    <dgm:pt modelId="{CC93A74E-4ED4-4176-A82D-C6FA43D667CC}" type="pres">
      <dgm:prSet presAssocID="{C5AA51AE-52EB-4471-9B01-8092A08617EE}" presName="rect4" presStyleLbl="node1" presStyleIdx="3" presStyleCnt="4" custScaleX="120181" custScaleY="98870" custLinFactNeighborX="31600" custLinFactNeighborY="24232">
        <dgm:presLayoutVars>
          <dgm:chMax val="0"/>
          <dgm:chPref val="0"/>
          <dgm:bulletEnabled val="1"/>
        </dgm:presLayoutVars>
      </dgm:prSet>
      <dgm:spPr/>
      <dgm:t>
        <a:bodyPr/>
        <a:lstStyle/>
        <a:p>
          <a:endParaRPr lang="it-IT"/>
        </a:p>
      </dgm:t>
    </dgm:pt>
  </dgm:ptLst>
  <dgm:cxnLst>
    <dgm:cxn modelId="{6DF5A542-46F3-4CB4-98EE-1A6C3EECC79B}" type="presOf" srcId="{F1939C5A-173A-444C-9F64-767B0673DCBE}" destId="{21D9E979-72E3-4013-8F95-39D0E6413BA6}" srcOrd="0" destOrd="0" presId="urn:microsoft.com/office/officeart/2005/8/layout/matrix2"/>
    <dgm:cxn modelId="{B80257FD-254A-4AA2-84BA-5F999BA672E9}" type="presOf" srcId="{85111E7E-614D-43EA-933D-EA72EC98ACED}" destId="{4657CC7B-B94D-4CF8-A57C-DD0C1AC6D036}" srcOrd="0" destOrd="0" presId="urn:microsoft.com/office/officeart/2005/8/layout/matrix2"/>
    <dgm:cxn modelId="{17593501-3EB6-4D68-93C0-AB209AA03593}" srcId="{C5AA51AE-52EB-4471-9B01-8092A08617EE}" destId="{F1939C5A-173A-444C-9F64-767B0673DCBE}" srcOrd="2" destOrd="0" parTransId="{0BE18F57-C1CF-435F-A8EE-037A2326F5B0}" sibTransId="{CF3F0DC3-929F-43F4-8547-4258B26CF325}"/>
    <dgm:cxn modelId="{894A9093-B006-40F6-9A58-5FE32DAC91D6}" type="presOf" srcId="{3B780A14-CE2C-4717-820E-4F5B780E8BF1}" destId="{2596D4D5-AC54-46B2-B409-53112C88C8B0}" srcOrd="0" destOrd="0" presId="urn:microsoft.com/office/officeart/2005/8/layout/matrix2"/>
    <dgm:cxn modelId="{6512C1A3-C4D7-4F49-B74F-4CA37A2AEE23}" srcId="{C5AA51AE-52EB-4471-9B01-8092A08617EE}" destId="{85111E7E-614D-43EA-933D-EA72EC98ACED}" srcOrd="1" destOrd="0" parTransId="{38CC9900-8EB6-4A37-B8C2-0821262D5FFE}" sibTransId="{592A9101-B96F-49D6-9217-9F63B7122757}"/>
    <dgm:cxn modelId="{04CD76F9-B97C-467C-B070-49FF74775288}" type="presOf" srcId="{3ABA3F11-CD9E-4860-A55B-3AEFD412E694}" destId="{CC93A74E-4ED4-4176-A82D-C6FA43D667CC}" srcOrd="0" destOrd="0" presId="urn:microsoft.com/office/officeart/2005/8/layout/matrix2"/>
    <dgm:cxn modelId="{B021FF70-9C29-4F73-B80B-D6D992852D18}" type="presOf" srcId="{C5AA51AE-52EB-4471-9B01-8092A08617EE}" destId="{5BD0C31C-10B6-4EB7-AC45-900B517CF71C}" srcOrd="0" destOrd="0" presId="urn:microsoft.com/office/officeart/2005/8/layout/matrix2"/>
    <dgm:cxn modelId="{73B64238-0029-4A98-A0F4-B6EEC5CDB8D8}" srcId="{C5AA51AE-52EB-4471-9B01-8092A08617EE}" destId="{3B780A14-CE2C-4717-820E-4F5B780E8BF1}" srcOrd="0" destOrd="0" parTransId="{F9875689-BC34-41D0-932B-4827E8970BEE}" sibTransId="{B9F7892B-340F-479A-948E-022AEA10673F}"/>
    <dgm:cxn modelId="{F71D01C4-B8F0-43A3-9964-25BE89274CC8}" srcId="{C5AA51AE-52EB-4471-9B01-8092A08617EE}" destId="{3ABA3F11-CD9E-4860-A55B-3AEFD412E694}" srcOrd="3" destOrd="0" parTransId="{0DDF05D1-658F-4AE3-8D5D-ADF93288A747}" sibTransId="{A924106C-DA57-46A6-80B0-92967D922C26}"/>
    <dgm:cxn modelId="{50740255-1660-4FB1-A2DF-231F3F3C0E8C}" type="presParOf" srcId="{5BD0C31C-10B6-4EB7-AC45-900B517CF71C}" destId="{06E9938B-6CEB-4D5A-9E66-D4C3D2DC1376}" srcOrd="0" destOrd="0" presId="urn:microsoft.com/office/officeart/2005/8/layout/matrix2"/>
    <dgm:cxn modelId="{781D290B-27CD-4AAA-A3B9-9161DEBAEDCE}" type="presParOf" srcId="{5BD0C31C-10B6-4EB7-AC45-900B517CF71C}" destId="{2596D4D5-AC54-46B2-B409-53112C88C8B0}" srcOrd="1" destOrd="0" presId="urn:microsoft.com/office/officeart/2005/8/layout/matrix2"/>
    <dgm:cxn modelId="{2522757F-1DF8-41C1-9A83-F882D644778C}" type="presParOf" srcId="{5BD0C31C-10B6-4EB7-AC45-900B517CF71C}" destId="{4657CC7B-B94D-4CF8-A57C-DD0C1AC6D036}" srcOrd="2" destOrd="0" presId="urn:microsoft.com/office/officeart/2005/8/layout/matrix2"/>
    <dgm:cxn modelId="{D558ADD8-1F93-412F-9BEF-C1B6940C9185}" type="presParOf" srcId="{5BD0C31C-10B6-4EB7-AC45-900B517CF71C}" destId="{21D9E979-72E3-4013-8F95-39D0E6413BA6}" srcOrd="3" destOrd="0" presId="urn:microsoft.com/office/officeart/2005/8/layout/matrix2"/>
    <dgm:cxn modelId="{A20C0EF6-4EC5-43B6-BED0-2125B3786F4D}" type="presParOf" srcId="{5BD0C31C-10B6-4EB7-AC45-900B517CF71C}" destId="{CC93A74E-4ED4-4176-A82D-C6FA43D667CC}" srcOrd="4" destOrd="0" presId="urn:microsoft.com/office/officeart/2005/8/layout/matrix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975B7C2-970D-42F3-8D56-D9A01ED16110}"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it-IT"/>
        </a:p>
      </dgm:t>
    </dgm:pt>
    <dgm:pt modelId="{4A28EE16-C0A5-4B94-BB3B-5440955E8091}">
      <dgm:prSet custT="1"/>
      <dgm:spPr/>
      <dgm:t>
        <a:bodyPr/>
        <a:lstStyle/>
        <a:p>
          <a:pPr algn="ctr" rtl="0"/>
          <a:r>
            <a:rPr lang="it-IT" sz="2000" dirty="0" smtClean="0"/>
            <a:t>Le disposizioni di cui all’art. 1, </a:t>
          </a:r>
          <a:r>
            <a:rPr lang="it-IT" sz="2000" b="1" dirty="0" smtClean="0"/>
            <a:t>comma 21</a:t>
          </a:r>
          <a:r>
            <a:rPr lang="it-IT" sz="2000" dirty="0" smtClean="0"/>
            <a:t>, della legge 208/2015 si applicano a decorrere dal</a:t>
          </a:r>
        </a:p>
      </dgm:t>
    </dgm:pt>
    <dgm:pt modelId="{E5663EFD-6158-4C31-8B20-72E1DABD203C}" type="parTrans" cxnId="{9DE20AFD-BA1D-4BDB-9186-5B9F90ED830A}">
      <dgm:prSet/>
      <dgm:spPr/>
      <dgm:t>
        <a:bodyPr/>
        <a:lstStyle/>
        <a:p>
          <a:endParaRPr lang="it-IT"/>
        </a:p>
      </dgm:t>
    </dgm:pt>
    <dgm:pt modelId="{75E17283-D63C-4FA0-B2FF-3C3CCAA29E5F}" type="sibTrans" cxnId="{9DE20AFD-BA1D-4BDB-9186-5B9F90ED830A}">
      <dgm:prSet/>
      <dgm:spPr/>
      <dgm:t>
        <a:bodyPr/>
        <a:lstStyle/>
        <a:p>
          <a:endParaRPr lang="it-IT"/>
        </a:p>
      </dgm:t>
    </dgm:pt>
    <dgm:pt modelId="{72CC4165-F999-4EEB-985B-F4B342DB5C5A}">
      <dgm:prSet/>
      <dgm:spPr/>
      <dgm:t>
        <a:bodyPr/>
        <a:lstStyle/>
        <a:p>
          <a:pPr algn="ctr" rtl="0"/>
          <a:r>
            <a:rPr lang="it-IT" dirty="0" smtClean="0"/>
            <a:t>Restano salve, pertanto, le disposizioni previgenti, in tema di determinazione della rendita catastale delle unità immobiliari urbane a destinazione speciale e particolare, per le stime riferibili a date antecedenti al 1° gennaio 2016.</a:t>
          </a:r>
          <a:endParaRPr lang="it-IT" dirty="0"/>
        </a:p>
      </dgm:t>
    </dgm:pt>
    <dgm:pt modelId="{21F6D96C-BC63-4089-B926-ABE3B37A910B}" type="parTrans" cxnId="{400FF541-62B0-4439-97DD-2EF8B59E0063}">
      <dgm:prSet/>
      <dgm:spPr/>
      <dgm:t>
        <a:bodyPr/>
        <a:lstStyle/>
        <a:p>
          <a:endParaRPr lang="it-IT"/>
        </a:p>
      </dgm:t>
    </dgm:pt>
    <dgm:pt modelId="{DBE2B280-431D-454D-9BA6-F170BFEB1DA2}" type="sibTrans" cxnId="{400FF541-62B0-4439-97DD-2EF8B59E0063}">
      <dgm:prSet/>
      <dgm:spPr/>
      <dgm:t>
        <a:bodyPr/>
        <a:lstStyle/>
        <a:p>
          <a:endParaRPr lang="it-IT"/>
        </a:p>
      </dgm:t>
    </dgm:pt>
    <dgm:pt modelId="{8ED4CA27-0B95-4E55-AD4D-5374E5109922}" type="pres">
      <dgm:prSet presAssocID="{1975B7C2-970D-42F3-8D56-D9A01ED16110}" presName="rootnode" presStyleCnt="0">
        <dgm:presLayoutVars>
          <dgm:chMax/>
          <dgm:chPref/>
          <dgm:dir/>
          <dgm:animLvl val="lvl"/>
        </dgm:presLayoutVars>
      </dgm:prSet>
      <dgm:spPr/>
      <dgm:t>
        <a:bodyPr/>
        <a:lstStyle/>
        <a:p>
          <a:endParaRPr lang="it-IT"/>
        </a:p>
      </dgm:t>
    </dgm:pt>
    <dgm:pt modelId="{E72CD078-3738-497D-820F-496166B868A5}" type="pres">
      <dgm:prSet presAssocID="{4A28EE16-C0A5-4B94-BB3B-5440955E8091}" presName="composite" presStyleCnt="0"/>
      <dgm:spPr/>
    </dgm:pt>
    <dgm:pt modelId="{4BD5F6E1-CA0E-4249-8F24-D900FDA6C07E}" type="pres">
      <dgm:prSet presAssocID="{4A28EE16-C0A5-4B94-BB3B-5440955E8091}" presName="LShape" presStyleLbl="alignNode1" presStyleIdx="0" presStyleCnt="3" custLinFactNeighborX="-7324" custLinFactNeighborY="-784"/>
      <dgm:spPr/>
    </dgm:pt>
    <dgm:pt modelId="{26F075BE-6A5D-4D07-87EA-DAD634FFF557}" type="pres">
      <dgm:prSet presAssocID="{4A28EE16-C0A5-4B94-BB3B-5440955E8091}" presName="ParentText" presStyleLbl="revTx" presStyleIdx="0" presStyleCnt="2" custScaleX="127359">
        <dgm:presLayoutVars>
          <dgm:chMax val="0"/>
          <dgm:chPref val="0"/>
          <dgm:bulletEnabled val="1"/>
        </dgm:presLayoutVars>
      </dgm:prSet>
      <dgm:spPr/>
      <dgm:t>
        <a:bodyPr/>
        <a:lstStyle/>
        <a:p>
          <a:endParaRPr lang="it-IT"/>
        </a:p>
      </dgm:t>
    </dgm:pt>
    <dgm:pt modelId="{F7EE6DF3-21A4-4515-AA69-CBEDE503AB01}" type="pres">
      <dgm:prSet presAssocID="{4A28EE16-C0A5-4B94-BB3B-5440955E8091}" presName="Triangle" presStyleLbl="alignNode1" presStyleIdx="1" presStyleCnt="3" custLinFactNeighborX="6375" custLinFactNeighborY="30251"/>
      <dgm:spPr/>
    </dgm:pt>
    <dgm:pt modelId="{D95A5BCD-C6CC-4C16-970E-0108957E91F2}" type="pres">
      <dgm:prSet presAssocID="{75E17283-D63C-4FA0-B2FF-3C3CCAA29E5F}" presName="sibTrans" presStyleCnt="0"/>
      <dgm:spPr/>
    </dgm:pt>
    <dgm:pt modelId="{6B33BE65-E24E-4C6E-8AD1-35E434581982}" type="pres">
      <dgm:prSet presAssocID="{75E17283-D63C-4FA0-B2FF-3C3CCAA29E5F}" presName="space" presStyleCnt="0"/>
      <dgm:spPr/>
    </dgm:pt>
    <dgm:pt modelId="{80545A04-AF5B-4BB1-948F-30BC437B25D0}" type="pres">
      <dgm:prSet presAssocID="{72CC4165-F999-4EEB-985B-F4B342DB5C5A}" presName="composite" presStyleCnt="0"/>
      <dgm:spPr/>
    </dgm:pt>
    <dgm:pt modelId="{5F3CD801-C532-4DDD-B412-108D7AAB255D}" type="pres">
      <dgm:prSet presAssocID="{72CC4165-F999-4EEB-985B-F4B342DB5C5A}" presName="LShape" presStyleLbl="alignNode1" presStyleIdx="2" presStyleCnt="3" custLinFactNeighborX="-17439" custLinFactNeighborY="-1475"/>
      <dgm:spPr/>
    </dgm:pt>
    <dgm:pt modelId="{9996972A-E356-4FCD-8720-3E800D4709F6}" type="pres">
      <dgm:prSet presAssocID="{72CC4165-F999-4EEB-985B-F4B342DB5C5A}" presName="ParentText" presStyleLbl="revTx" presStyleIdx="1" presStyleCnt="2" custScaleX="127980">
        <dgm:presLayoutVars>
          <dgm:chMax val="0"/>
          <dgm:chPref val="0"/>
          <dgm:bulletEnabled val="1"/>
        </dgm:presLayoutVars>
      </dgm:prSet>
      <dgm:spPr/>
      <dgm:t>
        <a:bodyPr/>
        <a:lstStyle/>
        <a:p>
          <a:endParaRPr lang="it-IT"/>
        </a:p>
      </dgm:t>
    </dgm:pt>
  </dgm:ptLst>
  <dgm:cxnLst>
    <dgm:cxn modelId="{400FF541-62B0-4439-97DD-2EF8B59E0063}" srcId="{1975B7C2-970D-42F3-8D56-D9A01ED16110}" destId="{72CC4165-F999-4EEB-985B-F4B342DB5C5A}" srcOrd="1" destOrd="0" parTransId="{21F6D96C-BC63-4089-B926-ABE3B37A910B}" sibTransId="{DBE2B280-431D-454D-9BA6-F170BFEB1DA2}"/>
    <dgm:cxn modelId="{9DE20AFD-BA1D-4BDB-9186-5B9F90ED830A}" srcId="{1975B7C2-970D-42F3-8D56-D9A01ED16110}" destId="{4A28EE16-C0A5-4B94-BB3B-5440955E8091}" srcOrd="0" destOrd="0" parTransId="{E5663EFD-6158-4C31-8B20-72E1DABD203C}" sibTransId="{75E17283-D63C-4FA0-B2FF-3C3CCAA29E5F}"/>
    <dgm:cxn modelId="{2A7C4524-D142-48CE-B67E-55822AA75714}" type="presOf" srcId="{1975B7C2-970D-42F3-8D56-D9A01ED16110}" destId="{8ED4CA27-0B95-4E55-AD4D-5374E5109922}" srcOrd="0" destOrd="0" presId="urn:microsoft.com/office/officeart/2009/3/layout/StepUpProcess"/>
    <dgm:cxn modelId="{63274CA0-4D86-40AB-96F4-DD42C56201BC}" type="presOf" srcId="{4A28EE16-C0A5-4B94-BB3B-5440955E8091}" destId="{26F075BE-6A5D-4D07-87EA-DAD634FFF557}" srcOrd="0" destOrd="0" presId="urn:microsoft.com/office/officeart/2009/3/layout/StepUpProcess"/>
    <dgm:cxn modelId="{CC9375ED-2153-459E-B4AF-DABE3166B007}" type="presOf" srcId="{72CC4165-F999-4EEB-985B-F4B342DB5C5A}" destId="{9996972A-E356-4FCD-8720-3E800D4709F6}" srcOrd="0" destOrd="0" presId="urn:microsoft.com/office/officeart/2009/3/layout/StepUpProcess"/>
    <dgm:cxn modelId="{A200FFEE-B23D-41C0-8DBA-8FC3F9FD9DC2}" type="presParOf" srcId="{8ED4CA27-0B95-4E55-AD4D-5374E5109922}" destId="{E72CD078-3738-497D-820F-496166B868A5}" srcOrd="0" destOrd="0" presId="urn:microsoft.com/office/officeart/2009/3/layout/StepUpProcess"/>
    <dgm:cxn modelId="{D1BE10B9-8417-4CCB-ADEC-F6DC36B63A1C}" type="presParOf" srcId="{E72CD078-3738-497D-820F-496166B868A5}" destId="{4BD5F6E1-CA0E-4249-8F24-D900FDA6C07E}" srcOrd="0" destOrd="0" presId="urn:microsoft.com/office/officeart/2009/3/layout/StepUpProcess"/>
    <dgm:cxn modelId="{FC544F18-29B1-4896-9428-04504DE66477}" type="presParOf" srcId="{E72CD078-3738-497D-820F-496166B868A5}" destId="{26F075BE-6A5D-4D07-87EA-DAD634FFF557}" srcOrd="1" destOrd="0" presId="urn:microsoft.com/office/officeart/2009/3/layout/StepUpProcess"/>
    <dgm:cxn modelId="{6FFB8ADF-DAB4-477B-A0C9-3FF7C27256F7}" type="presParOf" srcId="{E72CD078-3738-497D-820F-496166B868A5}" destId="{F7EE6DF3-21A4-4515-AA69-CBEDE503AB01}" srcOrd="2" destOrd="0" presId="urn:microsoft.com/office/officeart/2009/3/layout/StepUpProcess"/>
    <dgm:cxn modelId="{495AEF6E-5B2F-4239-A111-F7B45C4A7F0C}" type="presParOf" srcId="{8ED4CA27-0B95-4E55-AD4D-5374E5109922}" destId="{D95A5BCD-C6CC-4C16-970E-0108957E91F2}" srcOrd="1" destOrd="0" presId="urn:microsoft.com/office/officeart/2009/3/layout/StepUpProcess"/>
    <dgm:cxn modelId="{E7905746-CDF1-4AA4-B095-3915EC116DAC}" type="presParOf" srcId="{D95A5BCD-C6CC-4C16-970E-0108957E91F2}" destId="{6B33BE65-E24E-4C6E-8AD1-35E434581982}" srcOrd="0" destOrd="0" presId="urn:microsoft.com/office/officeart/2009/3/layout/StepUpProcess"/>
    <dgm:cxn modelId="{8D60930A-1F79-4232-8883-6903F4AE6804}" type="presParOf" srcId="{8ED4CA27-0B95-4E55-AD4D-5374E5109922}" destId="{80545A04-AF5B-4BB1-948F-30BC437B25D0}" srcOrd="2" destOrd="0" presId="urn:microsoft.com/office/officeart/2009/3/layout/StepUpProcess"/>
    <dgm:cxn modelId="{E671318B-1FDE-4C82-A3E9-E7BAA5CECE6C}" type="presParOf" srcId="{80545A04-AF5B-4BB1-948F-30BC437B25D0}" destId="{5F3CD801-C532-4DDD-B412-108D7AAB255D}" srcOrd="0" destOrd="0" presId="urn:microsoft.com/office/officeart/2009/3/layout/StepUpProcess"/>
    <dgm:cxn modelId="{180113EC-F9CF-4189-99E7-C645DBF76B64}" type="presParOf" srcId="{80545A04-AF5B-4BB1-948F-30BC437B25D0}" destId="{9996972A-E356-4FCD-8720-3E800D4709F6}" srcOrd="1" destOrd="0" presId="urn:microsoft.com/office/officeart/2009/3/layout/StepUp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FBD16F-F9DB-480C-B206-26C88450B5DC}">
      <dsp:nvSpPr>
        <dsp:cNvPr id="0" name=""/>
        <dsp:cNvSpPr/>
      </dsp:nvSpPr>
      <dsp:spPr>
        <a:xfrm>
          <a:off x="1610085" y="45230"/>
          <a:ext cx="3934538" cy="2351968"/>
        </a:xfrm>
        <a:prstGeom prst="ellipse">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it-IT" sz="2000" b="1" i="0" kern="1200" dirty="0" smtClean="0">
              <a:solidFill>
                <a:srgbClr val="E46C0A"/>
              </a:solidFill>
            </a:rPr>
            <a:t>Comma 21 </a:t>
          </a:r>
          <a:r>
            <a:rPr lang="it-IT" sz="1600" b="1" i="0" kern="1200" dirty="0" smtClean="0"/>
            <a:t>- Le componenti immobiliari oggetto di stima catastale</a:t>
          </a:r>
          <a:endParaRPr lang="it-IT" sz="1600" b="1" i="0" kern="1200" dirty="0"/>
        </a:p>
      </dsp:txBody>
      <dsp:txXfrm>
        <a:off x="2064070" y="361841"/>
        <a:ext cx="3026567" cy="746297"/>
      </dsp:txXfrm>
    </dsp:sp>
    <dsp:sp modelId="{7EC298D2-F32C-45CB-ACB5-A48794CE45A5}">
      <dsp:nvSpPr>
        <dsp:cNvPr id="0" name=""/>
        <dsp:cNvSpPr/>
      </dsp:nvSpPr>
      <dsp:spPr>
        <a:xfrm>
          <a:off x="3216991" y="1050597"/>
          <a:ext cx="3892814" cy="2351968"/>
        </a:xfrm>
        <a:prstGeom prst="ellipse">
          <a:avLst/>
        </a:prstGeom>
        <a:solidFill>
          <a:schemeClr val="accent5">
            <a:lumMod val="40000"/>
            <a:lumOff val="6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r" defTabSz="889000" rtl="0">
            <a:lnSpc>
              <a:spcPct val="90000"/>
            </a:lnSpc>
            <a:spcBef>
              <a:spcPct val="0"/>
            </a:spcBef>
            <a:spcAft>
              <a:spcPct val="35000"/>
            </a:spcAft>
          </a:pPr>
          <a:r>
            <a:rPr lang="it-IT" sz="2000" b="1" i="0" kern="1200" dirty="0" smtClean="0">
              <a:solidFill>
                <a:srgbClr val="E46C0A"/>
              </a:solidFill>
            </a:rPr>
            <a:t>Comma 22 </a:t>
          </a:r>
          <a:r>
            <a:rPr lang="it-IT" sz="1600" b="1" i="0" kern="1200" dirty="0" smtClean="0"/>
            <a:t>- La nuova denuncia di variazione catastale per lo "scorporo degli impianti "</a:t>
          </a:r>
          <a:endParaRPr lang="it-IT" sz="1600" b="1" i="0" kern="1200" dirty="0"/>
        </a:p>
      </dsp:txBody>
      <dsp:txXfrm>
        <a:off x="5313122" y="1321978"/>
        <a:ext cx="1497236" cy="1809206"/>
      </dsp:txXfrm>
    </dsp:sp>
    <dsp:sp modelId="{ED657B6D-2D83-4827-92DA-83EE2D0F687B}">
      <dsp:nvSpPr>
        <dsp:cNvPr id="0" name=""/>
        <dsp:cNvSpPr/>
      </dsp:nvSpPr>
      <dsp:spPr>
        <a:xfrm>
          <a:off x="1699330" y="2125817"/>
          <a:ext cx="3751813" cy="2351968"/>
        </a:xfrm>
        <a:prstGeom prst="ellipse">
          <a:avLst/>
        </a:prstGeom>
        <a:solidFill>
          <a:schemeClr val="accent4">
            <a:lumMod val="40000"/>
            <a:lumOff val="6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it-IT" sz="2000" b="1" i="0" kern="1200" dirty="0" smtClean="0">
              <a:solidFill>
                <a:srgbClr val="E46C0A"/>
              </a:solidFill>
            </a:rPr>
            <a:t>Comma 23 </a:t>
          </a:r>
          <a:r>
            <a:rPr lang="it-IT" sz="1600" b="1" i="0" kern="1200" dirty="0" smtClean="0"/>
            <a:t>- Gli effetti fiscali delle variazioni relative allo "scorporo degli impianti "</a:t>
          </a:r>
          <a:endParaRPr lang="it-IT" sz="1600" b="1" i="0" kern="1200" dirty="0"/>
        </a:p>
      </dsp:txBody>
      <dsp:txXfrm>
        <a:off x="2132232" y="3414877"/>
        <a:ext cx="2886010" cy="746297"/>
      </dsp:txXfrm>
    </dsp:sp>
    <dsp:sp modelId="{C5E77118-EA29-47A8-90CC-0A54B3450AA6}">
      <dsp:nvSpPr>
        <dsp:cNvPr id="0" name=""/>
        <dsp:cNvSpPr/>
      </dsp:nvSpPr>
      <dsp:spPr>
        <a:xfrm>
          <a:off x="181681" y="1050597"/>
          <a:ext cx="3845798" cy="2351968"/>
        </a:xfrm>
        <a:prstGeom prst="ellipse">
          <a:avLst/>
        </a:prstGeom>
        <a:solidFill>
          <a:schemeClr val="accent3">
            <a:lumMod val="60000"/>
            <a:lumOff val="4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l" defTabSz="889000" rtl="0">
            <a:lnSpc>
              <a:spcPct val="90000"/>
            </a:lnSpc>
            <a:spcBef>
              <a:spcPct val="0"/>
            </a:spcBef>
            <a:spcAft>
              <a:spcPct val="35000"/>
            </a:spcAft>
          </a:pPr>
          <a:r>
            <a:rPr lang="it-IT" sz="2000" b="1" i="0" kern="1200" dirty="0" smtClean="0">
              <a:solidFill>
                <a:srgbClr val="E46C0A"/>
              </a:solidFill>
            </a:rPr>
            <a:t>Comma 24 </a:t>
          </a:r>
          <a:r>
            <a:rPr lang="it-IT" sz="1600" b="1" i="0" kern="1200" dirty="0" smtClean="0"/>
            <a:t>- Il monitoraggio dell’Agenzia delle Entrate</a:t>
          </a:r>
          <a:endParaRPr lang="it-IT" sz="1600" b="1" i="0" kern="1200" dirty="0"/>
        </a:p>
      </dsp:txBody>
      <dsp:txXfrm>
        <a:off x="477511" y="1321978"/>
        <a:ext cx="1479153" cy="18092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E9938B-6CEB-4D5A-9E66-D4C3D2DC1376}">
      <dsp:nvSpPr>
        <dsp:cNvPr id="0" name=""/>
        <dsp:cNvSpPr/>
      </dsp:nvSpPr>
      <dsp:spPr>
        <a:xfrm>
          <a:off x="1333464" y="0"/>
          <a:ext cx="4461862" cy="4461862"/>
        </a:xfrm>
        <a:prstGeom prst="quadArrow">
          <a:avLst>
            <a:gd name="adj1" fmla="val 2000"/>
            <a:gd name="adj2" fmla="val 4000"/>
            <a:gd name="adj3" fmla="val 5000"/>
          </a:avLst>
        </a:prstGeom>
        <a:solidFill>
          <a:schemeClr val="accent6">
            <a:lumMod val="75000"/>
          </a:schemeClr>
        </a:solidFill>
        <a:ln>
          <a:noFill/>
        </a:ln>
        <a:effectLst/>
        <a:sp3d z="-227350" prstMaterial="matte"/>
      </dsp:spPr>
      <dsp:style>
        <a:lnRef idx="0">
          <a:scrgbClr r="0" g="0" b="0"/>
        </a:lnRef>
        <a:fillRef idx="1">
          <a:scrgbClr r="0" g="0" b="0"/>
        </a:fillRef>
        <a:effectRef idx="0">
          <a:scrgbClr r="0" g="0" b="0"/>
        </a:effectRef>
        <a:fontRef idx="minor"/>
      </dsp:style>
    </dsp:sp>
    <dsp:sp modelId="{2596D4D5-AC54-46B2-B409-53112C88C8B0}">
      <dsp:nvSpPr>
        <dsp:cNvPr id="0" name=""/>
        <dsp:cNvSpPr/>
      </dsp:nvSpPr>
      <dsp:spPr>
        <a:xfrm>
          <a:off x="1297118" y="290021"/>
          <a:ext cx="2144924" cy="1784744"/>
        </a:xfrm>
        <a:prstGeom prst="roundRect">
          <a:avLst/>
        </a:prstGeom>
        <a:solidFill>
          <a:srgbClr val="00B050"/>
        </a:solidFill>
        <a:ln>
          <a:noFill/>
        </a:ln>
        <a:effectLst>
          <a:outerShdw blurRad="40000" dist="23000" dir="5400000" rotWithShape="0">
            <a:srgbClr val="000000">
              <a:alpha val="35000"/>
            </a:srgbClr>
          </a:outerShdw>
        </a:effectLst>
        <a:scene3d>
          <a:camera prst="perspectiveRelaxed">
            <a:rot lat="18851988" lon="478479" rev="21273563"/>
          </a:camera>
          <a:lightRig rig="soft" dir="t"/>
          <a:backdrop>
            <a:anchor x="0" y="0" z="-210000"/>
            <a:norm dx="0" dy="0" dz="914400"/>
            <a:up dx="0" dy="914400" dz="0"/>
          </a:backdrop>
        </a:scene3d>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sp3d extrusionH="28000" prstMaterial="matte"/>
        </a:bodyPr>
        <a:lstStyle/>
        <a:p>
          <a:pPr lvl="0" algn="ctr" defTabSz="889000" rtl="0">
            <a:lnSpc>
              <a:spcPct val="90000"/>
            </a:lnSpc>
            <a:spcBef>
              <a:spcPct val="0"/>
            </a:spcBef>
            <a:spcAft>
              <a:spcPct val="35000"/>
            </a:spcAft>
          </a:pPr>
          <a:r>
            <a:rPr lang="it-IT" sz="2000" b="1" kern="1200" dirty="0" smtClean="0"/>
            <a:t>SUOLO</a:t>
          </a:r>
          <a:endParaRPr lang="it-IT" sz="1400" kern="1200" dirty="0"/>
        </a:p>
      </dsp:txBody>
      <dsp:txXfrm>
        <a:off x="1384242" y="377145"/>
        <a:ext cx="1970676" cy="1610496"/>
      </dsp:txXfrm>
    </dsp:sp>
    <dsp:sp modelId="{4657CC7B-B94D-4CF8-A57C-DD0C1AC6D036}">
      <dsp:nvSpPr>
        <dsp:cNvPr id="0" name=""/>
        <dsp:cNvSpPr/>
      </dsp:nvSpPr>
      <dsp:spPr>
        <a:xfrm>
          <a:off x="3686749" y="290021"/>
          <a:ext cx="2144924" cy="1784744"/>
        </a:xfrm>
        <a:prstGeom prst="roundRect">
          <a:avLst/>
        </a:prstGeom>
        <a:solidFill>
          <a:srgbClr val="00B050"/>
        </a:solidFill>
        <a:ln>
          <a:noFill/>
        </a:ln>
        <a:effectLst>
          <a:outerShdw blurRad="40000" dist="23000" dir="5400000" rotWithShape="0">
            <a:srgbClr val="000000">
              <a:alpha val="35000"/>
            </a:srgbClr>
          </a:outerShdw>
        </a:effectLst>
        <a:scene3d>
          <a:camera prst="perspectiveRelaxed">
            <a:rot lat="18851988" lon="478479" rev="21273563"/>
          </a:camera>
          <a:lightRig rig="soft" dir="t"/>
          <a:backdrop>
            <a:anchor x="0" y="0" z="-210000"/>
            <a:norm dx="0" dy="0" dz="914400"/>
            <a:up dx="0" dy="914400" dz="0"/>
          </a:backdrop>
        </a:scene3d>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sp3d extrusionH="28000" prstMaterial="matte"/>
        </a:bodyPr>
        <a:lstStyle/>
        <a:p>
          <a:pPr lvl="0" algn="ctr" defTabSz="889000" rtl="0">
            <a:lnSpc>
              <a:spcPct val="90000"/>
            </a:lnSpc>
            <a:spcBef>
              <a:spcPct val="0"/>
            </a:spcBef>
            <a:spcAft>
              <a:spcPct val="35000"/>
            </a:spcAft>
          </a:pPr>
          <a:r>
            <a:rPr lang="it-IT" sz="2000" b="1" kern="1200" dirty="0" smtClean="0"/>
            <a:t>COSTRUZIONI</a:t>
          </a:r>
          <a:endParaRPr lang="it-IT" sz="1400" kern="1200" dirty="0"/>
        </a:p>
      </dsp:txBody>
      <dsp:txXfrm>
        <a:off x="3773873" y="377145"/>
        <a:ext cx="1970676" cy="1610496"/>
      </dsp:txXfrm>
    </dsp:sp>
    <dsp:sp modelId="{21D9E979-72E3-4013-8F95-39D0E6413BA6}">
      <dsp:nvSpPr>
        <dsp:cNvPr id="0" name=""/>
        <dsp:cNvSpPr/>
      </dsp:nvSpPr>
      <dsp:spPr>
        <a:xfrm>
          <a:off x="1223819" y="2469622"/>
          <a:ext cx="2144924" cy="1784744"/>
        </a:xfrm>
        <a:prstGeom prst="roundRect">
          <a:avLst/>
        </a:prstGeom>
        <a:solidFill>
          <a:srgbClr val="00B050"/>
        </a:solidFill>
        <a:ln>
          <a:noFill/>
        </a:ln>
        <a:effectLst>
          <a:outerShdw blurRad="40000" dist="23000" dir="5400000" rotWithShape="0">
            <a:srgbClr val="000000">
              <a:alpha val="35000"/>
            </a:srgbClr>
          </a:outerShdw>
        </a:effectLst>
        <a:scene3d>
          <a:camera prst="perspectiveRelaxed">
            <a:rot lat="18851988" lon="478479" rev="21273563"/>
          </a:camera>
          <a:lightRig rig="soft" dir="t"/>
          <a:backdrop>
            <a:anchor x="0" y="0" z="-210000"/>
            <a:norm dx="0" dy="0" dz="914400"/>
            <a:up dx="0" dy="914400" dz="0"/>
          </a:backdrop>
        </a:scene3d>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sp3d extrusionH="28000" prstMaterial="matte"/>
        </a:bodyPr>
        <a:lstStyle/>
        <a:p>
          <a:pPr lvl="0" algn="ctr" defTabSz="711200" rtl="0">
            <a:lnSpc>
              <a:spcPct val="90000"/>
            </a:lnSpc>
            <a:spcBef>
              <a:spcPct val="0"/>
            </a:spcBef>
            <a:spcAft>
              <a:spcPct val="35000"/>
            </a:spcAft>
          </a:pPr>
          <a:r>
            <a:rPr lang="it-IT" sz="1600" b="1" kern="1200" dirty="0" smtClean="0"/>
            <a:t>ELEMENTI STRUTTURALMENTE CONNESSI AL SUOLO O ALLE COSTRUZIONI </a:t>
          </a:r>
        </a:p>
        <a:p>
          <a:pPr lvl="0" algn="ctr" defTabSz="711200" rtl="0">
            <a:lnSpc>
              <a:spcPct val="90000"/>
            </a:lnSpc>
            <a:spcBef>
              <a:spcPct val="0"/>
            </a:spcBef>
            <a:spcAft>
              <a:spcPct val="35000"/>
            </a:spcAft>
          </a:pPr>
          <a:r>
            <a:rPr lang="it-IT" sz="1400" kern="1200" dirty="0" smtClean="0"/>
            <a:t>[che ne accrescono la </a:t>
          </a:r>
          <a:r>
            <a:rPr lang="it-IT" sz="1400" b="1" kern="1200" dirty="0" smtClean="0"/>
            <a:t>qualità</a:t>
          </a:r>
          <a:r>
            <a:rPr lang="it-IT" sz="1400" kern="1200" dirty="0" smtClean="0"/>
            <a:t> e </a:t>
          </a:r>
          <a:r>
            <a:rPr lang="it-IT" sz="1400" b="1" kern="1200" dirty="0" smtClean="0"/>
            <a:t>l’utilità]</a:t>
          </a:r>
          <a:endParaRPr lang="it-IT" sz="1400" kern="1200" dirty="0"/>
        </a:p>
      </dsp:txBody>
      <dsp:txXfrm>
        <a:off x="1310943" y="2556746"/>
        <a:ext cx="1970676" cy="1610496"/>
      </dsp:txXfrm>
    </dsp:sp>
    <dsp:sp modelId="{CC93A74E-4ED4-4176-A82D-C6FA43D667CC}">
      <dsp:nvSpPr>
        <dsp:cNvPr id="0" name=""/>
        <dsp:cNvSpPr/>
      </dsp:nvSpPr>
      <dsp:spPr>
        <a:xfrm>
          <a:off x="4104450" y="2697284"/>
          <a:ext cx="2144924" cy="1764577"/>
        </a:xfrm>
        <a:prstGeom prst="roundRect">
          <a:avLst/>
        </a:prstGeom>
        <a:solidFill>
          <a:srgbClr val="FF0000"/>
        </a:solidFill>
        <a:ln>
          <a:noFill/>
        </a:ln>
        <a:effectLst>
          <a:outerShdw blurRad="40000" dist="23000" dir="5400000" rotWithShape="0">
            <a:srgbClr val="000000">
              <a:alpha val="35000"/>
            </a:srgbClr>
          </a:outerShdw>
        </a:effectLst>
        <a:scene3d>
          <a:camera prst="perspectiveRelaxed">
            <a:rot lat="18851988" lon="478479" rev="21273563"/>
          </a:camera>
          <a:lightRig rig="soft" dir="t"/>
          <a:backdrop>
            <a:anchor x="0" y="0" z="-210000"/>
            <a:norm dx="0" dy="0" dz="914400"/>
            <a:up dx="0" dy="914400" dz="0"/>
          </a:backdrop>
        </a:scene3d>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sp3d extrusionH="28000" prstMaterial="matte"/>
        </a:bodyPr>
        <a:lstStyle/>
        <a:p>
          <a:pPr lvl="0" algn="ctr" defTabSz="800100" rtl="0">
            <a:lnSpc>
              <a:spcPct val="90000"/>
            </a:lnSpc>
            <a:spcBef>
              <a:spcPct val="0"/>
            </a:spcBef>
            <a:spcAft>
              <a:spcPct val="35000"/>
            </a:spcAft>
          </a:pPr>
          <a:r>
            <a:rPr lang="it-IT" sz="1800" b="1" kern="1200" dirty="0" smtClean="0"/>
            <a:t>COMPONENTI IMPIANTISTICHE</a:t>
          </a:r>
          <a:r>
            <a:rPr lang="it-IT" sz="1800" kern="1200" dirty="0" smtClean="0"/>
            <a:t> </a:t>
          </a:r>
        </a:p>
        <a:p>
          <a:pPr lvl="0" algn="ctr" defTabSz="800100" rtl="0">
            <a:lnSpc>
              <a:spcPct val="90000"/>
            </a:lnSpc>
            <a:spcBef>
              <a:spcPct val="0"/>
            </a:spcBef>
            <a:spcAft>
              <a:spcPct val="35000"/>
            </a:spcAft>
          </a:pPr>
          <a:r>
            <a:rPr lang="it-IT" sz="1400" kern="1200" dirty="0" smtClean="0"/>
            <a:t>[di varia natura, funzionali ad uno specifico processo produttivo]</a:t>
          </a:r>
          <a:endParaRPr lang="it-IT" sz="1400" kern="1200" dirty="0"/>
        </a:p>
      </dsp:txBody>
      <dsp:txXfrm>
        <a:off x="4190590" y="2783424"/>
        <a:ext cx="1972644" cy="15922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D5F6E1-CA0E-4249-8F24-D900FDA6C07E}">
      <dsp:nvSpPr>
        <dsp:cNvPr id="0" name=""/>
        <dsp:cNvSpPr/>
      </dsp:nvSpPr>
      <dsp:spPr>
        <a:xfrm rot="5400000">
          <a:off x="452138" y="267953"/>
          <a:ext cx="1795698" cy="2988001"/>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F075BE-6A5D-4D07-87EA-DAD634FFF557}">
      <dsp:nvSpPr>
        <dsp:cNvPr id="0" name=""/>
        <dsp:cNvSpPr/>
      </dsp:nvSpPr>
      <dsp:spPr>
        <a:xfrm>
          <a:off x="2217" y="1174800"/>
          <a:ext cx="3435616" cy="23645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ctr" defTabSz="889000" rtl="0">
            <a:lnSpc>
              <a:spcPct val="90000"/>
            </a:lnSpc>
            <a:spcBef>
              <a:spcPct val="0"/>
            </a:spcBef>
            <a:spcAft>
              <a:spcPct val="35000"/>
            </a:spcAft>
          </a:pPr>
          <a:r>
            <a:rPr lang="it-IT" sz="2000" kern="1200" dirty="0" smtClean="0"/>
            <a:t>Le disposizioni di cui all’art. 1, </a:t>
          </a:r>
          <a:r>
            <a:rPr lang="it-IT" sz="2000" b="1" kern="1200" dirty="0" smtClean="0"/>
            <a:t>comma 21</a:t>
          </a:r>
          <a:r>
            <a:rPr lang="it-IT" sz="2000" kern="1200" dirty="0" smtClean="0"/>
            <a:t>, della legge 208/2015 si applicano a decorrere dal</a:t>
          </a:r>
        </a:p>
      </dsp:txBody>
      <dsp:txXfrm>
        <a:off x="2217" y="1174800"/>
        <a:ext cx="3435616" cy="2364590"/>
      </dsp:txXfrm>
    </dsp:sp>
    <dsp:sp modelId="{F7EE6DF3-21A4-4515-AA69-CBEDE503AB01}">
      <dsp:nvSpPr>
        <dsp:cNvPr id="0" name=""/>
        <dsp:cNvSpPr/>
      </dsp:nvSpPr>
      <dsp:spPr>
        <a:xfrm>
          <a:off x="2592286" y="216022"/>
          <a:ext cx="508978" cy="508978"/>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3CD801-C532-4DDD-B412-108D7AAB255D}">
      <dsp:nvSpPr>
        <dsp:cNvPr id="0" name=""/>
        <dsp:cNvSpPr/>
      </dsp:nvSpPr>
      <dsp:spPr>
        <a:xfrm rot="5400000">
          <a:off x="3902275" y="-561629"/>
          <a:ext cx="1795698" cy="2988001"/>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96972A-E356-4FCD-8720-3E800D4709F6}">
      <dsp:nvSpPr>
        <dsp:cNvPr id="0" name=""/>
        <dsp:cNvSpPr/>
      </dsp:nvSpPr>
      <dsp:spPr>
        <a:xfrm>
          <a:off x="3746214" y="357625"/>
          <a:ext cx="3452368" cy="23645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ctr" defTabSz="844550" rtl="0">
            <a:lnSpc>
              <a:spcPct val="90000"/>
            </a:lnSpc>
            <a:spcBef>
              <a:spcPct val="0"/>
            </a:spcBef>
            <a:spcAft>
              <a:spcPct val="35000"/>
            </a:spcAft>
          </a:pPr>
          <a:r>
            <a:rPr lang="it-IT" sz="1900" kern="1200" dirty="0" smtClean="0"/>
            <a:t>Restano salve, pertanto, le disposizioni previgenti, in tema di determinazione della rendita catastale delle unità immobiliari urbane a destinazione speciale e particolare, per le stime riferibili a date antecedenti al 1° gennaio 2016.</a:t>
          </a:r>
          <a:endParaRPr lang="it-IT" sz="1900" kern="1200" dirty="0"/>
        </a:p>
      </dsp:txBody>
      <dsp:txXfrm>
        <a:off x="3746214" y="357625"/>
        <a:ext cx="3452368" cy="236459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1"/>
            <a:ext cx="2945659" cy="496332"/>
          </a:xfrm>
          <a:prstGeom prst="rect">
            <a:avLst/>
          </a:prstGeom>
        </p:spPr>
        <p:txBody>
          <a:bodyPr vert="horz" lIns="91106" tIns="45553" rIns="91106" bIns="45553" rtlCol="0"/>
          <a:lstStyle>
            <a:lvl1pPr algn="l">
              <a:defRPr sz="1200"/>
            </a:lvl1pPr>
          </a:lstStyle>
          <a:p>
            <a:endParaRPr lang="it-IT"/>
          </a:p>
        </p:txBody>
      </p:sp>
      <p:sp>
        <p:nvSpPr>
          <p:cNvPr id="3" name="Segnaposto data 2"/>
          <p:cNvSpPr>
            <a:spLocks noGrp="1"/>
          </p:cNvSpPr>
          <p:nvPr>
            <p:ph type="dt" sz="quarter" idx="1"/>
          </p:nvPr>
        </p:nvSpPr>
        <p:spPr>
          <a:xfrm>
            <a:off x="3850443" y="1"/>
            <a:ext cx="2945659" cy="496332"/>
          </a:xfrm>
          <a:prstGeom prst="rect">
            <a:avLst/>
          </a:prstGeom>
        </p:spPr>
        <p:txBody>
          <a:bodyPr vert="horz" lIns="91106" tIns="45553" rIns="91106" bIns="45553" rtlCol="0"/>
          <a:lstStyle>
            <a:lvl1pPr algn="r">
              <a:defRPr sz="1200"/>
            </a:lvl1pPr>
          </a:lstStyle>
          <a:p>
            <a:fld id="{3D24E7A4-9CA8-4911-B316-D552C91AD99D}" type="datetimeFigureOut">
              <a:rPr lang="it-IT" smtClean="0"/>
              <a:t>02/03/2016</a:t>
            </a:fld>
            <a:endParaRPr lang="it-IT"/>
          </a:p>
        </p:txBody>
      </p:sp>
      <p:sp>
        <p:nvSpPr>
          <p:cNvPr id="4" name="Segnaposto piè di pagina 3"/>
          <p:cNvSpPr>
            <a:spLocks noGrp="1"/>
          </p:cNvSpPr>
          <p:nvPr>
            <p:ph type="ftr" sz="quarter" idx="2"/>
          </p:nvPr>
        </p:nvSpPr>
        <p:spPr>
          <a:xfrm>
            <a:off x="0" y="9428584"/>
            <a:ext cx="2945659" cy="496332"/>
          </a:xfrm>
          <a:prstGeom prst="rect">
            <a:avLst/>
          </a:prstGeom>
        </p:spPr>
        <p:txBody>
          <a:bodyPr vert="horz" lIns="91106" tIns="45553" rIns="91106" bIns="45553"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3" y="9428584"/>
            <a:ext cx="2945659" cy="496332"/>
          </a:xfrm>
          <a:prstGeom prst="rect">
            <a:avLst/>
          </a:prstGeom>
        </p:spPr>
        <p:txBody>
          <a:bodyPr vert="horz" lIns="91106" tIns="45553" rIns="91106" bIns="45553" rtlCol="0" anchor="b"/>
          <a:lstStyle>
            <a:lvl1pPr algn="r">
              <a:defRPr sz="1200"/>
            </a:lvl1pPr>
          </a:lstStyle>
          <a:p>
            <a:fld id="{19410E9D-6BE6-4A79-9434-96F4D1335B0A}" type="slidenum">
              <a:rPr lang="it-IT" smtClean="0"/>
              <a:t>‹N›</a:t>
            </a:fld>
            <a:endParaRPr lang="it-IT"/>
          </a:p>
        </p:txBody>
      </p:sp>
    </p:spTree>
    <p:extLst>
      <p:ext uri="{BB962C8B-B14F-4D97-AF65-F5344CB8AC3E}">
        <p14:creationId xmlns:p14="http://schemas.microsoft.com/office/powerpoint/2010/main" val="304138994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tif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3943120" y="116632"/>
            <a:ext cx="4800880" cy="432048"/>
          </a:xfrm>
        </p:spPr>
        <p:txBody>
          <a:bodyPr>
            <a:normAutofit/>
          </a:bodyPr>
          <a:lstStyle>
            <a:lvl1pPr algn="r">
              <a:defRPr sz="2000">
                <a:latin typeface="Times New Roman" pitchFamily="18" charset="0"/>
                <a:cs typeface="Times New Roman" pitchFamily="18" charset="0"/>
              </a:defRPr>
            </a:lvl1pPr>
          </a:lstStyle>
          <a:p>
            <a:r>
              <a:rPr lang="it-IT" dirty="0" smtClean="0"/>
              <a:t>Fare clic per modificare lo stile del titolo</a:t>
            </a:r>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A8CBF5B2-028F-4E29-A8FB-D914875C6F2F}" type="slidenum">
              <a:rPr lang="it-IT" smtClean="0"/>
              <a:t>‹N›</a:t>
            </a:fld>
            <a:endParaRPr lang="it-IT"/>
          </a:p>
        </p:txBody>
      </p:sp>
      <p:sp>
        <p:nvSpPr>
          <p:cNvPr id="10" name="Segnaposto contenuto 2"/>
          <p:cNvSpPr>
            <a:spLocks noGrp="1"/>
          </p:cNvSpPr>
          <p:nvPr>
            <p:ph idx="1"/>
          </p:nvPr>
        </p:nvSpPr>
        <p:spPr>
          <a:xfrm>
            <a:off x="457200" y="991269"/>
            <a:ext cx="8229600" cy="4525963"/>
          </a:xfrm>
          <a:prstGeom prst="rect">
            <a:avLst/>
          </a:prstGeom>
        </p:spPr>
        <p:txBody>
          <a:bodyPr/>
          <a:lstStyle>
            <a:lvl1pPr>
              <a:defRPr sz="2400">
                <a:latin typeface="Times New Roman" panose="02020603050405020304" pitchFamily="18" charset="0"/>
                <a:cs typeface="Times New Roman" panose="02020603050405020304" pitchFamily="18" charset="0"/>
              </a:defRPr>
            </a:lvl1pPr>
            <a:lvl2pPr>
              <a:defRPr sz="2000">
                <a:latin typeface="Times New Roman" panose="02020603050405020304" pitchFamily="18" charset="0"/>
                <a:cs typeface="Times New Roman" panose="02020603050405020304" pitchFamily="18" charset="0"/>
              </a:defRPr>
            </a:lvl2pPr>
            <a:lvl3pPr>
              <a:defRPr sz="1800">
                <a:latin typeface="Times New Roman" panose="02020603050405020304" pitchFamily="18" charset="0"/>
                <a:cs typeface="Times New Roman" panose="02020603050405020304" pitchFamily="18" charset="0"/>
              </a:defRPr>
            </a:lvl3pPr>
            <a:lvl4pPr>
              <a:defRPr sz="1600">
                <a:latin typeface="Times New Roman" panose="02020603050405020304" pitchFamily="18" charset="0"/>
                <a:cs typeface="Times New Roman" panose="02020603050405020304" pitchFamily="18" charset="0"/>
              </a:defRPr>
            </a:lvl4pPr>
            <a:lvl5pPr>
              <a:defRPr sz="1600">
                <a:latin typeface="Times New Roman" panose="02020603050405020304" pitchFamily="18" charset="0"/>
                <a:cs typeface="Times New Roman" panose="02020603050405020304" pitchFamily="18" charset="0"/>
              </a:defRPr>
            </a:lvl5p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cxnSp>
        <p:nvCxnSpPr>
          <p:cNvPr id="11" name="Connettore 1 10"/>
          <p:cNvCxnSpPr/>
          <p:nvPr userDrawn="1"/>
        </p:nvCxnSpPr>
        <p:spPr>
          <a:xfrm>
            <a:off x="395536" y="620688"/>
            <a:ext cx="828092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CasellaDiTesto 2"/>
          <p:cNvSpPr txBox="1">
            <a:spLocks noChangeArrowheads="1"/>
          </p:cNvSpPr>
          <p:nvPr userDrawn="1"/>
        </p:nvSpPr>
        <p:spPr bwMode="auto">
          <a:xfrm>
            <a:off x="8040217" y="6407736"/>
            <a:ext cx="921645" cy="307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7" tIns="45709" rIns="91417" bIns="45709">
            <a:spAutoFit/>
          </a:bodyPr>
          <a:lstStyle>
            <a:lvl1pPr eaLnBrk="0" hangingPunct="0">
              <a:defRPr sz="2400">
                <a:solidFill>
                  <a:schemeClr val="tx1"/>
                </a:solidFill>
                <a:latin typeface="Arial" charset="0"/>
                <a:ea typeface="ＭＳ Ｐゴシック" pitchFamily="1" charset="-128"/>
              </a:defRPr>
            </a:lvl1pPr>
            <a:lvl2pPr marL="33254950" indent="-32854900" eaLnBrk="0" hangingPunct="0">
              <a:defRPr sz="2400">
                <a:solidFill>
                  <a:schemeClr val="tx1"/>
                </a:solidFill>
                <a:latin typeface="Arial" charset="0"/>
                <a:ea typeface="ＭＳ Ｐゴシック" pitchFamily="1" charset="-128"/>
              </a:defRPr>
            </a:lvl2pPr>
            <a:lvl3pPr marL="45326300" indent="-44524613" eaLnBrk="0" hangingPunct="0">
              <a:defRPr sz="2400">
                <a:solidFill>
                  <a:schemeClr val="tx1"/>
                </a:solidFill>
                <a:latin typeface="Arial" charset="0"/>
                <a:ea typeface="ＭＳ Ｐゴシック" pitchFamily="1" charset="-128"/>
              </a:defRPr>
            </a:lvl3pPr>
            <a:lvl4pPr eaLnBrk="0" hangingPunct="0">
              <a:defRPr sz="2400">
                <a:solidFill>
                  <a:schemeClr val="tx1"/>
                </a:solidFill>
                <a:latin typeface="Arial" charset="0"/>
                <a:ea typeface="ＭＳ Ｐゴシック" pitchFamily="1" charset="-128"/>
              </a:defRPr>
            </a:lvl4pPr>
            <a:lvl5pPr eaLnBrk="0" hangingPunct="0">
              <a:defRPr sz="2400">
                <a:solidFill>
                  <a:schemeClr val="tx1"/>
                </a:solidFill>
                <a:latin typeface="Arial" charset="0"/>
                <a:ea typeface="ＭＳ Ｐゴシック" pitchFamily="1" charset="-128"/>
              </a:defRPr>
            </a:lvl5pPr>
            <a:lvl6pPr marL="457200" eaLnBrk="0" fontAlgn="base" hangingPunct="0">
              <a:spcBef>
                <a:spcPct val="0"/>
              </a:spcBef>
              <a:spcAft>
                <a:spcPct val="0"/>
              </a:spcAft>
              <a:defRPr sz="2400">
                <a:solidFill>
                  <a:schemeClr val="tx1"/>
                </a:solidFill>
                <a:latin typeface="Arial" charset="0"/>
                <a:ea typeface="ＭＳ Ｐゴシック" pitchFamily="1" charset="-128"/>
              </a:defRPr>
            </a:lvl6pPr>
            <a:lvl7pPr marL="914400" eaLnBrk="0" fontAlgn="base" hangingPunct="0">
              <a:spcBef>
                <a:spcPct val="0"/>
              </a:spcBef>
              <a:spcAft>
                <a:spcPct val="0"/>
              </a:spcAft>
              <a:defRPr sz="2400">
                <a:solidFill>
                  <a:schemeClr val="tx1"/>
                </a:solidFill>
                <a:latin typeface="Arial" charset="0"/>
                <a:ea typeface="ＭＳ Ｐゴシック" pitchFamily="1" charset="-128"/>
              </a:defRPr>
            </a:lvl7pPr>
            <a:lvl8pPr marL="1371600" eaLnBrk="0" fontAlgn="base" hangingPunct="0">
              <a:spcBef>
                <a:spcPct val="0"/>
              </a:spcBef>
              <a:spcAft>
                <a:spcPct val="0"/>
              </a:spcAft>
              <a:defRPr sz="2400">
                <a:solidFill>
                  <a:schemeClr val="tx1"/>
                </a:solidFill>
                <a:latin typeface="Arial" charset="0"/>
                <a:ea typeface="ＭＳ Ｐゴシック" pitchFamily="1" charset="-128"/>
              </a:defRPr>
            </a:lvl8pPr>
            <a:lvl9pPr marL="1828800" eaLnBrk="0" fontAlgn="base" hangingPunct="0">
              <a:spcBef>
                <a:spcPct val="0"/>
              </a:spcBef>
              <a:spcAft>
                <a:spcPct val="0"/>
              </a:spcAft>
              <a:defRPr sz="2400">
                <a:solidFill>
                  <a:schemeClr val="tx1"/>
                </a:solidFill>
                <a:latin typeface="Arial" charset="0"/>
                <a:ea typeface="ＭＳ Ｐゴシック" pitchFamily="1" charset="-128"/>
              </a:defRPr>
            </a:lvl9pPr>
          </a:lstStyle>
          <a:p>
            <a:pPr algn="ctr" eaLnBrk="1" hangingPunct="1"/>
            <a:r>
              <a:rPr lang="it-IT" altLang="it-IT" sz="1400" b="0" i="0" dirty="0" smtClean="0">
                <a:solidFill>
                  <a:schemeClr val="bg1">
                    <a:lumMod val="50000"/>
                  </a:schemeClr>
                </a:solidFill>
                <a:latin typeface="+mj-lt"/>
                <a:cs typeface="Times New Roman" panose="02020603050405020304" pitchFamily="18" charset="0"/>
              </a:rPr>
              <a:t>page </a:t>
            </a:r>
            <a:fld id="{1555AB16-9B9F-4BDA-B237-4780032D5A1C}" type="slidenum">
              <a:rPr lang="it-IT" altLang="it-IT" sz="1400" b="0" i="0" smtClean="0">
                <a:solidFill>
                  <a:schemeClr val="bg1">
                    <a:lumMod val="50000"/>
                  </a:schemeClr>
                </a:solidFill>
                <a:latin typeface="+mj-lt"/>
                <a:cs typeface="Times New Roman" panose="02020603050405020304" pitchFamily="18" charset="0"/>
              </a:rPr>
              <a:pPr algn="ctr" eaLnBrk="1" hangingPunct="1"/>
              <a:t>‹N›</a:t>
            </a:fld>
            <a:endParaRPr lang="it-IT" altLang="it-IT" sz="1100" b="0" i="0" dirty="0">
              <a:solidFill>
                <a:schemeClr val="bg1">
                  <a:lumMod val="50000"/>
                </a:schemeClr>
              </a:solidFill>
              <a:latin typeface="+mj-lt"/>
              <a:cs typeface="Times New Roman" panose="02020603050405020304" pitchFamily="18" charset="0"/>
            </a:endParaRPr>
          </a:p>
        </p:txBody>
      </p:sp>
      <p:pic>
        <p:nvPicPr>
          <p:cNvPr id="3" name="Immagin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830" y="116632"/>
            <a:ext cx="1560004" cy="368161"/>
          </a:xfrm>
          <a:prstGeom prst="rect">
            <a:avLst/>
          </a:prstGeom>
        </p:spPr>
      </p:pic>
      <p:sp>
        <p:nvSpPr>
          <p:cNvPr id="22" name="Rettangolo 21"/>
          <p:cNvSpPr/>
          <p:nvPr userDrawn="1"/>
        </p:nvSpPr>
        <p:spPr>
          <a:xfrm>
            <a:off x="2843808" y="6440753"/>
            <a:ext cx="1471237" cy="276999"/>
          </a:xfrm>
          <a:prstGeom prst="rect">
            <a:avLst/>
          </a:prstGeom>
        </p:spPr>
        <p:txBody>
          <a:bodyPr wrap="none">
            <a:spAutoFit/>
          </a:bodyPr>
          <a:lstStyle/>
          <a:p>
            <a:pPr marL="0" indent="0" algn="r">
              <a:buNone/>
            </a:pPr>
            <a:r>
              <a:rPr lang="en-GB" sz="1200" i="1" dirty="0" smtClean="0">
                <a:latin typeface="+mj-lt"/>
                <a:cs typeface="Times New Roman" pitchFamily="18" charset="0"/>
              </a:rPr>
              <a:t>Roma,</a:t>
            </a:r>
            <a:r>
              <a:rPr lang="en-GB" sz="1200" i="1" baseline="0" dirty="0" smtClean="0">
                <a:latin typeface="+mj-lt"/>
                <a:cs typeface="Times New Roman" pitchFamily="18" charset="0"/>
              </a:rPr>
              <a:t> 2</a:t>
            </a:r>
            <a:r>
              <a:rPr lang="en-GB" sz="1200" i="1" dirty="0" smtClean="0">
                <a:latin typeface="+mj-lt"/>
                <a:cs typeface="Times New Roman" pitchFamily="18" charset="0"/>
              </a:rPr>
              <a:t> </a:t>
            </a:r>
            <a:r>
              <a:rPr lang="en-GB" sz="1200" i="1" dirty="0" err="1" smtClean="0">
                <a:latin typeface="+mj-lt"/>
                <a:cs typeface="Times New Roman" pitchFamily="18" charset="0"/>
              </a:rPr>
              <a:t>marzo</a:t>
            </a:r>
            <a:r>
              <a:rPr lang="en-GB" sz="1200" i="1" dirty="0" smtClean="0">
                <a:latin typeface="+mj-lt"/>
                <a:cs typeface="Times New Roman" pitchFamily="18" charset="0"/>
              </a:rPr>
              <a:t> 2016</a:t>
            </a:r>
          </a:p>
        </p:txBody>
      </p:sp>
      <p:pic>
        <p:nvPicPr>
          <p:cNvPr id="1026" name="Picture 2" descr="http://www.targatocn.it/fileadmin/archivio/targatocn/old/A/agenzia%20entrate%20ook.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a:stretch/>
        </p:blipFill>
        <p:spPr bwMode="auto">
          <a:xfrm>
            <a:off x="4355976" y="6367108"/>
            <a:ext cx="420796" cy="368853"/>
          </a:xfrm>
          <a:prstGeom prst="rect">
            <a:avLst/>
          </a:prstGeom>
          <a:noFill/>
          <a:extLst>
            <a:ext uri="{909E8E84-426E-40DD-AFC4-6F175D3DCCD1}">
              <a14:hiddenFill xmlns:a14="http://schemas.microsoft.com/office/drawing/2010/main">
                <a:solidFill>
                  <a:srgbClr val="FFFFFF"/>
                </a:solidFill>
              </a14:hiddenFill>
            </a:ext>
          </a:extLst>
        </p:spPr>
      </p:pic>
      <p:sp>
        <p:nvSpPr>
          <p:cNvPr id="13" name="Line 9"/>
          <p:cNvSpPr>
            <a:spLocks noChangeShapeType="1"/>
          </p:cNvSpPr>
          <p:nvPr userDrawn="1"/>
        </p:nvSpPr>
        <p:spPr bwMode="auto">
          <a:xfrm>
            <a:off x="12314" y="6381204"/>
            <a:ext cx="4406146" cy="0"/>
          </a:xfrm>
          <a:prstGeom prst="line">
            <a:avLst/>
          </a:prstGeom>
          <a:noFill/>
          <a:ln w="28575">
            <a:solidFill>
              <a:srgbClr val="E3600F"/>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5" name="Line 11"/>
          <p:cNvSpPr>
            <a:spLocks noChangeShapeType="1"/>
          </p:cNvSpPr>
          <p:nvPr userDrawn="1"/>
        </p:nvSpPr>
        <p:spPr bwMode="auto">
          <a:xfrm flipV="1">
            <a:off x="4788024" y="6717752"/>
            <a:ext cx="4251940" cy="0"/>
          </a:xfrm>
          <a:prstGeom prst="line">
            <a:avLst/>
          </a:prstGeom>
          <a:noFill/>
          <a:ln w="28575">
            <a:solidFill>
              <a:srgbClr val="073C62"/>
            </a:solidFill>
            <a:round/>
            <a:headEnd/>
            <a:tailEnd/>
          </a:ln>
          <a:extLst>
            <a:ext uri="{909E8E84-426E-40DD-AFC4-6F175D3DCCD1}">
              <a14:hiddenFill xmlns:a14="http://schemas.microsoft.com/office/drawing/2010/main">
                <a:noFill/>
              </a14:hiddenFill>
            </a:ext>
          </a:extLst>
        </p:spPr>
        <p:txBody>
          <a:bodyPr/>
          <a:lstStyle/>
          <a:p>
            <a:endParaRPr lang="it-IT"/>
          </a:p>
        </p:txBody>
      </p:sp>
      <p:pic>
        <p:nvPicPr>
          <p:cNvPr id="14" name="Picture 2"/>
          <p:cNvPicPr>
            <a:picLocks noChangeAspect="1" noChangeArrowheads="1"/>
          </p:cNvPicPr>
          <p:nvPr userDrawn="1"/>
        </p:nvPicPr>
        <p:blipFill>
          <a:blip r:embed="rId4"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829" y="6421260"/>
            <a:ext cx="1448835" cy="421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83085792"/>
      </p:ext>
    </p:extLst>
  </p:cSld>
  <p:clrMapOvr>
    <a:masterClrMapping/>
  </p:clrMapOvr>
  <p:transition spd="slow">
    <p:cove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1600200"/>
            <a:ext cx="8229600" cy="4525963"/>
          </a:xfrm>
          <a:prstGeom prst="rect">
            <a:avLst/>
          </a:prstGeo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1E19A58-BCD7-4A39-BACA-99F6C5060BE3}" type="datetimeFigureOut">
              <a:rPr lang="it-IT" smtClean="0"/>
              <a:t>02/03/2016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8CBF5B2-028F-4E29-A8FB-D914875C6F2F}" type="slidenum">
              <a:rPr lang="it-IT" smtClean="0"/>
              <a:t>‹N›</a:t>
            </a:fld>
            <a:endParaRPr lang="it-IT"/>
          </a:p>
        </p:txBody>
      </p:sp>
    </p:spTree>
    <p:extLst>
      <p:ext uri="{BB962C8B-B14F-4D97-AF65-F5344CB8AC3E}">
        <p14:creationId xmlns:p14="http://schemas.microsoft.com/office/powerpoint/2010/main" val="3231929349"/>
      </p:ext>
    </p:extLst>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a:prstGeom prst="rect">
            <a:avLst/>
          </a:prstGeo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1E19A58-BCD7-4A39-BACA-99F6C5060BE3}" type="datetimeFigureOut">
              <a:rPr lang="it-IT" smtClean="0"/>
              <a:t>02/03/2016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8CBF5B2-028F-4E29-A8FB-D914875C6F2F}" type="slidenum">
              <a:rPr lang="it-IT" smtClean="0"/>
              <a:t>‹N›</a:t>
            </a:fld>
            <a:endParaRPr lang="it-IT"/>
          </a:p>
        </p:txBody>
      </p:sp>
    </p:spTree>
    <p:extLst>
      <p:ext uri="{BB962C8B-B14F-4D97-AF65-F5344CB8AC3E}">
        <p14:creationId xmlns:p14="http://schemas.microsoft.com/office/powerpoint/2010/main" val="4016028506"/>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a:xfrm>
            <a:off x="457200" y="1600200"/>
            <a:ext cx="8229600" cy="4525963"/>
          </a:xfrm>
          <a:prstGeom prst="rect">
            <a:avLst/>
          </a:prstGeom>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A1E19A58-BCD7-4A39-BACA-99F6C5060BE3}" type="datetimeFigureOut">
              <a:rPr lang="it-IT" smtClean="0"/>
              <a:t>02/03/2016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8CBF5B2-028F-4E29-A8FB-D914875C6F2F}" type="slidenum">
              <a:rPr lang="it-IT" smtClean="0"/>
              <a:t>‹N›</a:t>
            </a:fld>
            <a:endParaRPr lang="it-IT"/>
          </a:p>
        </p:txBody>
      </p:sp>
    </p:spTree>
    <p:extLst>
      <p:ext uri="{BB962C8B-B14F-4D97-AF65-F5344CB8AC3E}">
        <p14:creationId xmlns:p14="http://schemas.microsoft.com/office/powerpoint/2010/main" val="2635961655"/>
      </p:ext>
    </p:extLst>
  </p:cSld>
  <p:clrMapOvr>
    <a:masterClrMapping/>
  </p:clrMapOvr>
  <p:transition spd="slow">
    <p:cove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1E19A58-BCD7-4A39-BACA-99F6C5060BE3}" type="datetimeFigureOut">
              <a:rPr lang="it-IT" smtClean="0"/>
              <a:t>02/03/2016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8CBF5B2-028F-4E29-A8FB-D914875C6F2F}" type="slidenum">
              <a:rPr lang="it-IT" smtClean="0"/>
              <a:t>‹N›</a:t>
            </a:fld>
            <a:endParaRPr lang="it-IT"/>
          </a:p>
        </p:txBody>
      </p:sp>
    </p:spTree>
    <p:extLst>
      <p:ext uri="{BB962C8B-B14F-4D97-AF65-F5344CB8AC3E}">
        <p14:creationId xmlns:p14="http://schemas.microsoft.com/office/powerpoint/2010/main" val="415562062"/>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1E19A58-BCD7-4A39-BACA-99F6C5060BE3}" type="datetimeFigureOut">
              <a:rPr lang="it-IT" smtClean="0"/>
              <a:t>02/03/2016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8CBF5B2-028F-4E29-A8FB-D914875C6F2F}" type="slidenum">
              <a:rPr lang="it-IT" smtClean="0"/>
              <a:t>‹N›</a:t>
            </a:fld>
            <a:endParaRPr lang="it-IT"/>
          </a:p>
        </p:txBody>
      </p:sp>
    </p:spTree>
    <p:extLst>
      <p:ext uri="{BB962C8B-B14F-4D97-AF65-F5344CB8AC3E}">
        <p14:creationId xmlns:p14="http://schemas.microsoft.com/office/powerpoint/2010/main" val="44110660"/>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1E19A58-BCD7-4A39-BACA-99F6C5060BE3}" type="datetimeFigureOut">
              <a:rPr lang="it-IT" smtClean="0"/>
              <a:t>02/03/2016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8CBF5B2-028F-4E29-A8FB-D914875C6F2F}" type="slidenum">
              <a:rPr lang="it-IT" smtClean="0"/>
              <a:t>‹N›</a:t>
            </a:fld>
            <a:endParaRPr lang="it-IT"/>
          </a:p>
        </p:txBody>
      </p:sp>
    </p:spTree>
    <p:extLst>
      <p:ext uri="{BB962C8B-B14F-4D97-AF65-F5344CB8AC3E}">
        <p14:creationId xmlns:p14="http://schemas.microsoft.com/office/powerpoint/2010/main" val="4233547758"/>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1E19A58-BCD7-4A39-BACA-99F6C5060BE3}" type="datetimeFigureOut">
              <a:rPr lang="it-IT" smtClean="0"/>
              <a:t>02/03/2016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8CBF5B2-028F-4E29-A8FB-D914875C6F2F}" type="slidenum">
              <a:rPr lang="it-IT" smtClean="0"/>
              <a:t>‹N›</a:t>
            </a:fld>
            <a:endParaRPr lang="it-IT"/>
          </a:p>
        </p:txBody>
      </p:sp>
    </p:spTree>
    <p:extLst>
      <p:ext uri="{BB962C8B-B14F-4D97-AF65-F5344CB8AC3E}">
        <p14:creationId xmlns:p14="http://schemas.microsoft.com/office/powerpoint/2010/main" val="3632082575"/>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1E19A58-BCD7-4A39-BACA-99F6C5060BE3}" type="datetimeFigureOut">
              <a:rPr lang="it-IT" smtClean="0"/>
              <a:t>02/03/2016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8CBF5B2-028F-4E29-A8FB-D914875C6F2F}" type="slidenum">
              <a:rPr lang="it-IT" smtClean="0"/>
              <a:t>‹N›</a:t>
            </a:fld>
            <a:endParaRPr lang="it-IT"/>
          </a:p>
        </p:txBody>
      </p:sp>
    </p:spTree>
    <p:extLst>
      <p:ext uri="{BB962C8B-B14F-4D97-AF65-F5344CB8AC3E}">
        <p14:creationId xmlns:p14="http://schemas.microsoft.com/office/powerpoint/2010/main" val="2023192567"/>
      </p:ext>
    </p:extLst>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1E19A58-BCD7-4A39-BACA-99F6C5060BE3}" type="datetimeFigureOut">
              <a:rPr lang="it-IT" smtClean="0"/>
              <a:t>02/03/2016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8CBF5B2-028F-4E29-A8FB-D914875C6F2F}" type="slidenum">
              <a:rPr lang="it-IT" smtClean="0"/>
              <a:t>‹N›</a:t>
            </a:fld>
            <a:endParaRPr lang="it-IT"/>
          </a:p>
        </p:txBody>
      </p:sp>
    </p:spTree>
    <p:extLst>
      <p:ext uri="{BB962C8B-B14F-4D97-AF65-F5344CB8AC3E}">
        <p14:creationId xmlns:p14="http://schemas.microsoft.com/office/powerpoint/2010/main" val="2117113028"/>
      </p:ext>
    </p:extLst>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1E19A58-BCD7-4A39-BACA-99F6C5060BE3}" type="datetimeFigureOut">
              <a:rPr lang="it-IT" smtClean="0"/>
              <a:t>02/03/2016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8CBF5B2-028F-4E29-A8FB-D914875C6F2F}" type="slidenum">
              <a:rPr lang="it-IT" smtClean="0"/>
              <a:t>‹N›</a:t>
            </a:fld>
            <a:endParaRPr lang="it-IT"/>
          </a:p>
        </p:txBody>
      </p:sp>
    </p:spTree>
    <p:extLst>
      <p:ext uri="{BB962C8B-B14F-4D97-AF65-F5344CB8AC3E}">
        <p14:creationId xmlns:p14="http://schemas.microsoft.com/office/powerpoint/2010/main" val="2430126459"/>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204864"/>
            <a:ext cx="8229600" cy="1143000"/>
          </a:xfrm>
          <a:prstGeom prst="rect">
            <a:avLst/>
          </a:prstGeom>
        </p:spPr>
        <p:txBody>
          <a:bodyPr vert="horz" lIns="91440" tIns="45720" rIns="91440" bIns="45720" rtlCol="0" anchor="ctr">
            <a:noAutofit/>
          </a:bodyPr>
          <a:lstStyle/>
          <a:p>
            <a:r>
              <a:rPr lang="it-IT" dirty="0" smtClean="0"/>
              <a:t>Fare clic per modificare lo stile del titolo</a:t>
            </a:r>
            <a:endParaRPr lang="it-IT" dirty="0"/>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E19A58-BCD7-4A39-BACA-99F6C5060BE3}" type="datetimeFigureOut">
              <a:rPr lang="it-IT" smtClean="0"/>
              <a:t>02/03/2016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CBF5B2-028F-4E29-A8FB-D914875C6F2F}" type="slidenum">
              <a:rPr lang="it-IT" smtClean="0"/>
              <a:t>‹N›</a:t>
            </a:fld>
            <a:endParaRPr lang="it-IT"/>
          </a:p>
        </p:txBody>
      </p:sp>
    </p:spTree>
    <p:extLst>
      <p:ext uri="{BB962C8B-B14F-4D97-AF65-F5344CB8AC3E}">
        <p14:creationId xmlns:p14="http://schemas.microsoft.com/office/powerpoint/2010/main" val="987237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cover/>
  </p:transition>
  <p:txStyles>
    <p:titleStyle>
      <a:lvl1pPr algn="ctr" defTabSz="914400" rtl="0" eaLnBrk="1" latinLnBrk="0" hangingPunct="1">
        <a:spcBef>
          <a:spcPct val="0"/>
        </a:spcBef>
        <a:buNone/>
        <a:defRPr sz="40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7" Type="http://schemas.openxmlformats.org/officeDocument/2006/relationships/image" Target="../media/image8.jpe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7.tiff"/><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2.xml"/><Relationship Id="rId3" Type="http://schemas.microsoft.com/office/2007/relationships/hdphoto" Target="../media/hdphoto1.wdp"/><Relationship Id="rId7" Type="http://schemas.openxmlformats.org/officeDocument/2006/relationships/diagramQuickStyle" Target="../diagrams/quickStyle2.xml"/><Relationship Id="rId2"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10.jpeg"/><Relationship Id="rId9" Type="http://schemas.microsoft.com/office/2007/relationships/diagramDrawing" Target="../diagrams/drawing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microsoft.com/office/2007/relationships/diagramDrawing" Target="../diagrams/drawing3.xml"/><Relationship Id="rId3" Type="http://schemas.microsoft.com/office/2007/relationships/hdphoto" Target="../media/hdphoto1.wdp"/><Relationship Id="rId7" Type="http://schemas.openxmlformats.org/officeDocument/2006/relationships/diagramColors" Target="../diagrams/colors3.xml"/><Relationship Id="rId2"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0" y="30936"/>
            <a:ext cx="9108504" cy="6827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35496" y="69377"/>
            <a:ext cx="9073008" cy="67276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dirty="0" smtClean="0">
              <a:latin typeface="Arial Narrow" panose="020B0606020202030204" pitchFamily="34" charset="0"/>
            </a:endParaRPr>
          </a:p>
          <a:p>
            <a:r>
              <a:rPr lang="it-IT" b="1" dirty="0" smtClean="0">
                <a:latin typeface="Arial Narrow" panose="020B0606020202030204" pitchFamily="34" charset="0"/>
              </a:rPr>
              <a:t>COLLEGIO DEI GEOMETRI E DEI GEOMETRI LAUREATI DI TORINO E PROVINCIA</a:t>
            </a:r>
            <a:endParaRPr lang="it-IT" b="1" dirty="0">
              <a:latin typeface="Arial Narrow" panose="020B0606020202030204" pitchFamily="34" charset="0"/>
            </a:endParaRPr>
          </a:p>
        </p:txBody>
      </p:sp>
      <p:pic>
        <p:nvPicPr>
          <p:cNvPr id="9" name="Picture 13" descr="logo trasp"/>
          <p:cNvPicPr>
            <a:picLocks noChangeAspect="1" noChangeArrowheads="1"/>
          </p:cNvPicPr>
          <p:nvPr/>
        </p:nvPicPr>
        <p:blipFill rotWithShape="1">
          <a:blip r:embed="rId2">
            <a:extLst>
              <a:ext uri="{28A0092B-C50C-407E-A947-70E740481C1C}">
                <a14:useLocalDpi xmlns:a14="http://schemas.microsoft.com/office/drawing/2010/main" val="0"/>
              </a:ext>
            </a:extLst>
          </a:blip>
          <a:srcRect l="2938" r="-48"/>
          <a:stretch/>
        </p:blipFill>
        <p:spPr bwMode="auto">
          <a:xfrm>
            <a:off x="4427984" y="3026164"/>
            <a:ext cx="4549674" cy="3678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ttangolo 14"/>
          <p:cNvSpPr>
            <a:spLocks noChangeArrowheads="1"/>
          </p:cNvSpPr>
          <p:nvPr/>
        </p:nvSpPr>
        <p:spPr bwMode="auto">
          <a:xfrm>
            <a:off x="2572097" y="4437112"/>
            <a:ext cx="3978027" cy="83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7" tIns="45709" rIns="91417" bIns="45709">
            <a:spAutoFit/>
          </a:bodyPr>
          <a:lstStyle/>
          <a:p>
            <a:pPr algn="ctr" defTabSz="457200"/>
            <a:r>
              <a:rPr lang="en-GB" sz="1400" b="1" dirty="0" err="1" smtClean="0">
                <a:latin typeface="Arial Narrow" panose="020B0606020202030204" pitchFamily="34" charset="0"/>
                <a:ea typeface="Verdana" panose="020B0604030504040204" pitchFamily="34" charset="0"/>
                <a:cs typeface="Verdana" panose="020B0604030504040204" pitchFamily="34" charset="0"/>
              </a:rPr>
              <a:t>Ing</a:t>
            </a:r>
            <a:r>
              <a:rPr lang="en-GB" sz="1400" b="1" dirty="0" smtClean="0">
                <a:latin typeface="Arial Narrow" panose="020B0606020202030204" pitchFamily="34" charset="0"/>
                <a:ea typeface="Verdana" panose="020B0604030504040204" pitchFamily="34" charset="0"/>
                <a:cs typeface="Verdana" panose="020B0604030504040204" pitchFamily="34" charset="0"/>
              </a:rPr>
              <a:t>. </a:t>
            </a:r>
            <a:r>
              <a:rPr lang="en-GB" sz="2000" b="1" dirty="0" smtClean="0">
                <a:latin typeface="Arial Narrow" panose="020B0606020202030204" pitchFamily="34" charset="0"/>
                <a:ea typeface="Verdana" panose="020B0604030504040204" pitchFamily="34" charset="0"/>
                <a:cs typeface="Verdana" panose="020B0604030504040204" pitchFamily="34" charset="0"/>
              </a:rPr>
              <a:t>Franco MAGGIO</a:t>
            </a:r>
            <a:endParaRPr lang="en-GB" sz="1400" b="1" dirty="0">
              <a:latin typeface="Arial Narrow" panose="020B0606020202030204" pitchFamily="34" charset="0"/>
              <a:ea typeface="Verdana" panose="020B0604030504040204" pitchFamily="34" charset="0"/>
              <a:cs typeface="Verdana" panose="020B0604030504040204" pitchFamily="34" charset="0"/>
            </a:endParaRPr>
          </a:p>
          <a:p>
            <a:pPr lvl="0" algn="ctr" eaLnBrk="0" fontAlgn="base" hangingPunct="0">
              <a:spcBef>
                <a:spcPct val="0"/>
              </a:spcBef>
              <a:spcAft>
                <a:spcPct val="0"/>
              </a:spcAft>
            </a:pPr>
            <a:r>
              <a:rPr lang="it-IT" altLang="it-IT" sz="1400" b="1" dirty="0" smtClean="0">
                <a:latin typeface="Arial Narrow" panose="020B0606020202030204" pitchFamily="34" charset="0"/>
                <a:ea typeface="Verdana" panose="020B0604030504040204" pitchFamily="34" charset="0"/>
                <a:cs typeface="Verdana" panose="020B0604030504040204" pitchFamily="34" charset="0"/>
              </a:rPr>
              <a:t>Direttore Centrale Catasto, Cartografia e Pubblicità Immobiliare</a:t>
            </a:r>
          </a:p>
        </p:txBody>
      </p:sp>
      <p:cxnSp>
        <p:nvCxnSpPr>
          <p:cNvPr id="20" name="Connettore 1 19"/>
          <p:cNvCxnSpPr/>
          <p:nvPr/>
        </p:nvCxnSpPr>
        <p:spPr>
          <a:xfrm>
            <a:off x="2593678" y="5373216"/>
            <a:ext cx="398337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Connettore 1 20"/>
          <p:cNvCxnSpPr/>
          <p:nvPr/>
        </p:nvCxnSpPr>
        <p:spPr>
          <a:xfrm>
            <a:off x="3198290" y="4293096"/>
            <a:ext cx="2720695"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Rettangolo 13"/>
          <p:cNvSpPr/>
          <p:nvPr/>
        </p:nvSpPr>
        <p:spPr>
          <a:xfrm>
            <a:off x="3314224" y="6217567"/>
            <a:ext cx="2498504" cy="307777"/>
          </a:xfrm>
          <a:prstGeom prst="rect">
            <a:avLst/>
          </a:prstGeom>
        </p:spPr>
        <p:txBody>
          <a:bodyPr wrap="none">
            <a:spAutoFit/>
          </a:bodyPr>
          <a:lstStyle/>
          <a:p>
            <a:r>
              <a:rPr lang="it-IT" sz="1400" b="1" dirty="0" smtClean="0"/>
              <a:t>Roma</a:t>
            </a:r>
            <a:r>
              <a:rPr lang="it-IT" sz="1400" dirty="0" smtClean="0"/>
              <a:t>,</a:t>
            </a:r>
            <a:r>
              <a:rPr lang="it-IT" sz="1400" b="1" dirty="0" smtClean="0"/>
              <a:t> </a:t>
            </a:r>
            <a:r>
              <a:rPr lang="it-IT" sz="1400" i="1" dirty="0" smtClean="0"/>
              <a:t>Mercoledì 2 marzo 2016 </a:t>
            </a:r>
            <a:endParaRPr lang="it-IT" sz="1400" i="1" dirty="0"/>
          </a:p>
        </p:txBody>
      </p:sp>
      <p:sp>
        <p:nvSpPr>
          <p:cNvPr id="13" name="Rectangle 4">
            <a:hlinkClick r:id="rId3" action="ppaction://hlinksldjump"/>
          </p:cNvPr>
          <p:cNvSpPr txBox="1">
            <a:spLocks noChangeArrowheads="1"/>
          </p:cNvSpPr>
          <p:nvPr/>
        </p:nvSpPr>
        <p:spPr bwMode="auto">
          <a:xfrm>
            <a:off x="558024" y="2852936"/>
            <a:ext cx="8019325" cy="1171993"/>
          </a:xfrm>
          <a:prstGeom prst="roundRect">
            <a:avLst/>
          </a:prstGeom>
          <a:solidFill>
            <a:schemeClr val="accent6">
              <a:lumMod val="75000"/>
            </a:schemeClr>
          </a:solidFill>
        </p:spPr>
        <p:txBody>
          <a:bodyPr vert="horz" lIns="80165" tIns="40083" rIns="80165" bIns="40083" rtlCol="0" anchor="ctr">
            <a:noAutofit/>
          </a:bodyPr>
          <a:lstStyle>
            <a:lvl1pPr algn="ctr" defTabSz="914400" rtl="0" eaLnBrk="1" latinLnBrk="0" hangingPunct="1">
              <a:spcBef>
                <a:spcPct val="0"/>
              </a:spcBef>
              <a:buNone/>
              <a:defRPr sz="4000" kern="1200">
                <a:solidFill>
                  <a:schemeClr val="tx1"/>
                </a:solidFill>
                <a:latin typeface="Times New Roman" pitchFamily="18" charset="0"/>
                <a:ea typeface="+mj-ea"/>
                <a:cs typeface="Times New Roman" pitchFamily="18" charset="0"/>
              </a:defRPr>
            </a:lvl1pPr>
          </a:lstStyle>
          <a:p>
            <a:r>
              <a:rPr lang="it-IT" altLang="it-IT" sz="2800" b="1" i="1" dirty="0">
                <a:latin typeface="Arial Narrow" panose="020B0606020202030204" pitchFamily="34" charset="0"/>
              </a:rPr>
              <a:t>Le previsioni normative </a:t>
            </a:r>
            <a:r>
              <a:rPr lang="it-IT" altLang="it-IT" sz="2800" b="1" i="1" dirty="0" smtClean="0">
                <a:latin typeface="Arial Narrow" panose="020B0606020202030204" pitchFamily="34" charset="0"/>
              </a:rPr>
              <a:t>della Legge </a:t>
            </a:r>
            <a:r>
              <a:rPr lang="it-IT" altLang="it-IT" sz="2800" b="1" i="1" dirty="0">
                <a:latin typeface="Arial Narrow" panose="020B0606020202030204" pitchFamily="34" charset="0"/>
              </a:rPr>
              <a:t>di Stabilità </a:t>
            </a:r>
            <a:r>
              <a:rPr lang="it-IT" altLang="it-IT" sz="2800" b="1" i="1" dirty="0" smtClean="0">
                <a:latin typeface="Arial Narrow" panose="020B0606020202030204" pitchFamily="34" charset="0"/>
              </a:rPr>
              <a:t>2016 per gli immobili a </a:t>
            </a:r>
            <a:r>
              <a:rPr lang="it-IT" altLang="it-IT" sz="2800" b="1" i="1" dirty="0">
                <a:latin typeface="Arial Narrow" panose="020B0606020202030204" pitchFamily="34" charset="0"/>
              </a:rPr>
              <a:t>destinazione speciale e particolare</a:t>
            </a:r>
          </a:p>
        </p:txBody>
      </p:sp>
      <p:grpSp>
        <p:nvGrpSpPr>
          <p:cNvPr id="2" name="Gruppo 1"/>
          <p:cNvGrpSpPr/>
          <p:nvPr/>
        </p:nvGrpSpPr>
        <p:grpSpPr>
          <a:xfrm>
            <a:off x="557415" y="1268760"/>
            <a:ext cx="8019325" cy="1388676"/>
            <a:chOff x="467545" y="1268760"/>
            <a:chExt cx="8019325" cy="1388676"/>
          </a:xfrm>
        </p:grpSpPr>
        <p:pic>
          <p:nvPicPr>
            <p:cNvPr id="1026" name="Picture 2"/>
            <p:cNvPicPr>
              <a:picLocks noChangeAspect="1" noChangeArrowheads="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716358" y="1268760"/>
              <a:ext cx="4770512" cy="1388676"/>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5">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67545" y="1497515"/>
              <a:ext cx="3803486" cy="60959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3" name="Gruppo 2"/>
          <p:cNvGrpSpPr/>
          <p:nvPr/>
        </p:nvGrpSpPr>
        <p:grpSpPr>
          <a:xfrm>
            <a:off x="718748" y="225584"/>
            <a:ext cx="7688148" cy="534232"/>
            <a:chOff x="539552" y="188640"/>
            <a:chExt cx="7688148" cy="534232"/>
          </a:xfrm>
        </p:grpSpPr>
        <p:pic>
          <p:nvPicPr>
            <p:cNvPr id="16" name="Immagine 1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39552" y="188640"/>
              <a:ext cx="2263694" cy="534232"/>
            </a:xfrm>
            <a:prstGeom prst="rect">
              <a:avLst/>
            </a:prstGeom>
          </p:spPr>
        </p:pic>
        <p:pic>
          <p:nvPicPr>
            <p:cNvPr id="1030" name="Picture 6" descr="http://www.geometriarezzo.it/images/cng%20logo.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47700" y="212560"/>
              <a:ext cx="1980000" cy="43729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41297872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duotone>
              <a:schemeClr val="accent6">
                <a:shade val="45000"/>
                <a:satMod val="135000"/>
              </a:schemeClr>
              <a:prstClr val="white"/>
            </a:duotone>
            <a:extLst>
              <a:ext uri="{BEBA8EAE-BF5A-486C-A8C5-ECC9F3942E4B}">
                <a14:imgProps xmlns:a14="http://schemas.microsoft.com/office/drawing/2010/main">
                  <a14:imgLayer r:embed="rId3">
                    <a14:imgEffect>
                      <a14:artisticFilmGrain/>
                    </a14:imgEffect>
                    <a14:imgEffect>
                      <a14:sharpenSoften amount="6000"/>
                    </a14:imgEffect>
                    <a14:imgEffect>
                      <a14:colorTemperature colorTemp="1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0" y="740308"/>
            <a:ext cx="1054132" cy="556901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Rettangolo 1"/>
          <p:cNvSpPr>
            <a:spLocks noChangeArrowheads="1"/>
          </p:cNvSpPr>
          <p:nvPr/>
        </p:nvSpPr>
        <p:spPr bwMode="auto">
          <a:xfrm>
            <a:off x="1692400" y="1052736"/>
            <a:ext cx="6480000" cy="4111895"/>
          </a:xfrm>
          <a:prstGeom prst="rect">
            <a:avLst/>
          </a:prstGeom>
          <a:noFill/>
          <a:ln w="9525">
            <a:noFill/>
            <a:miter lim="800000"/>
            <a:headEnd/>
            <a:tailEnd/>
          </a:ln>
        </p:spPr>
        <p:txBody>
          <a:bodyPr wrap="square">
            <a:spAutoFit/>
          </a:bodyPr>
          <a:lstStyle/>
          <a:p>
            <a:pPr lvl="0" algn="ctr" fontAlgn="base">
              <a:spcBef>
                <a:spcPct val="0"/>
              </a:spcBef>
              <a:spcAft>
                <a:spcPct val="0"/>
              </a:spcAft>
            </a:pPr>
            <a:r>
              <a:rPr lang="it-IT" sz="2000" b="1" dirty="0">
                <a:solidFill>
                  <a:srgbClr val="000000"/>
                </a:solidFill>
                <a:latin typeface="+mj-lt"/>
              </a:rPr>
              <a:t>Nuova fattispecie di denuncia di variazione catastale per lo </a:t>
            </a:r>
            <a:r>
              <a:rPr lang="it-IT" sz="2000" b="1" i="1" dirty="0">
                <a:solidFill>
                  <a:srgbClr val="000000"/>
                </a:solidFill>
                <a:latin typeface="+mj-lt"/>
                <a:cs typeface="Times New Roman" panose="02020603050405020304" pitchFamily="18" charset="0"/>
              </a:rPr>
              <a:t>"</a:t>
            </a:r>
            <a:r>
              <a:rPr lang="it-IT" sz="2000" b="1" i="1" dirty="0">
                <a:solidFill>
                  <a:srgbClr val="C00000"/>
                </a:solidFill>
                <a:latin typeface="+mj-lt"/>
                <a:cs typeface="Times New Roman" panose="02020603050405020304" pitchFamily="18" charset="0"/>
              </a:rPr>
              <a:t>scorporo degli impianti </a:t>
            </a:r>
            <a:r>
              <a:rPr lang="it-IT" sz="2000" b="1" i="1" dirty="0">
                <a:solidFill>
                  <a:srgbClr val="000000"/>
                </a:solidFill>
                <a:latin typeface="+mj-lt"/>
                <a:cs typeface="Times New Roman" panose="02020603050405020304" pitchFamily="18" charset="0"/>
              </a:rPr>
              <a:t>"</a:t>
            </a:r>
          </a:p>
          <a:p>
            <a:pPr lvl="0" fontAlgn="base">
              <a:spcBef>
                <a:spcPct val="0"/>
              </a:spcBef>
              <a:spcAft>
                <a:spcPct val="0"/>
              </a:spcAft>
            </a:pPr>
            <a:endParaRPr lang="it-IT" i="1" dirty="0">
              <a:solidFill>
                <a:srgbClr val="000000"/>
              </a:solidFill>
              <a:latin typeface="+mj-lt"/>
            </a:endParaRPr>
          </a:p>
          <a:p>
            <a:pPr lvl="0" algn="ctr" fontAlgn="base">
              <a:spcBef>
                <a:spcPct val="0"/>
              </a:spcBef>
              <a:spcAft>
                <a:spcPct val="0"/>
              </a:spcAft>
            </a:pPr>
            <a:r>
              <a:rPr lang="it-IT" dirty="0">
                <a:solidFill>
                  <a:srgbClr val="000000"/>
                </a:solidFill>
              </a:rPr>
              <a:t>Legge 28 dicembre 2015, n. 208</a:t>
            </a:r>
            <a:endParaRPr lang="it-IT" i="1" dirty="0">
              <a:solidFill>
                <a:srgbClr val="000000"/>
              </a:solidFill>
            </a:endParaRPr>
          </a:p>
          <a:p>
            <a:pPr lvl="0" algn="ctr" fontAlgn="base">
              <a:spcBef>
                <a:spcPct val="0"/>
              </a:spcBef>
              <a:spcAft>
                <a:spcPct val="0"/>
              </a:spcAft>
            </a:pPr>
            <a:endParaRPr lang="it-IT" i="1" dirty="0">
              <a:solidFill>
                <a:srgbClr val="000000"/>
              </a:solidFill>
            </a:endParaRPr>
          </a:p>
          <a:p>
            <a:pPr algn="ctr" fontAlgn="base">
              <a:spcBef>
                <a:spcPct val="0"/>
              </a:spcBef>
              <a:spcAft>
                <a:spcPts val="1200"/>
              </a:spcAft>
            </a:pPr>
            <a:r>
              <a:rPr lang="it-IT" b="1" dirty="0">
                <a:solidFill>
                  <a:srgbClr val="000000"/>
                </a:solidFill>
              </a:rPr>
              <a:t>Art. 1 - </a:t>
            </a:r>
            <a:r>
              <a:rPr lang="it-IT" b="1" dirty="0">
                <a:solidFill>
                  <a:srgbClr val="E46C0A"/>
                </a:solidFill>
              </a:rPr>
              <a:t>comma </a:t>
            </a:r>
            <a:r>
              <a:rPr lang="it-IT" b="1" dirty="0" smtClean="0">
                <a:solidFill>
                  <a:srgbClr val="E46C0A"/>
                </a:solidFill>
              </a:rPr>
              <a:t>22</a:t>
            </a:r>
            <a:endParaRPr lang="it-IT" b="1" dirty="0">
              <a:solidFill>
                <a:srgbClr val="E46C0A"/>
              </a:solidFill>
            </a:endParaRPr>
          </a:p>
          <a:p>
            <a:pPr marL="442913" lvl="0" indent="277813" algn="just" fontAlgn="base">
              <a:lnSpc>
                <a:spcPct val="120000"/>
              </a:lnSpc>
              <a:spcBef>
                <a:spcPct val="0"/>
              </a:spcBef>
              <a:spcAft>
                <a:spcPts val="600"/>
              </a:spcAft>
            </a:pPr>
            <a:r>
              <a:rPr lang="it-IT" i="1" dirty="0" smtClean="0">
                <a:solidFill>
                  <a:srgbClr val="000000"/>
                </a:solidFill>
              </a:rPr>
              <a:t>A </a:t>
            </a:r>
            <a:r>
              <a:rPr lang="it-IT" i="1" dirty="0">
                <a:solidFill>
                  <a:srgbClr val="000000"/>
                </a:solidFill>
              </a:rPr>
              <a:t>decorrere dal </a:t>
            </a:r>
            <a:r>
              <a:rPr lang="it-IT" b="1" i="1" dirty="0">
                <a:solidFill>
                  <a:srgbClr val="C00000"/>
                </a:solidFill>
              </a:rPr>
              <a:t>1º gennaio 2016</a:t>
            </a:r>
            <a:r>
              <a:rPr lang="it-IT" i="1" dirty="0">
                <a:solidFill>
                  <a:srgbClr val="000000"/>
                </a:solidFill>
              </a:rPr>
              <a:t>, gli intestatari catastali degli immobili di cui al comma 18 possono presentare </a:t>
            </a:r>
            <a:r>
              <a:rPr lang="it-IT" sz="2000" b="1" i="1" dirty="0">
                <a:solidFill>
                  <a:srgbClr val="C00000"/>
                </a:solidFill>
                <a:uFill>
                  <a:solidFill>
                    <a:srgbClr val="C00000"/>
                  </a:solidFill>
                </a:uFill>
              </a:rPr>
              <a:t>atti di aggiornamento </a:t>
            </a:r>
            <a:r>
              <a:rPr lang="it-IT" i="1" dirty="0">
                <a:solidFill>
                  <a:srgbClr val="000000"/>
                </a:solidFill>
              </a:rPr>
              <a:t>ai sensi del regolamento di cui al decreto del Ministro delle finanze 19 aprile 1994, n. 701, </a:t>
            </a:r>
            <a:r>
              <a:rPr lang="it-IT" sz="2000" b="1" i="1" dirty="0">
                <a:solidFill>
                  <a:srgbClr val="C00000"/>
                </a:solidFill>
                <a:uFill>
                  <a:solidFill>
                    <a:srgbClr val="C00000"/>
                  </a:solidFill>
                </a:uFill>
              </a:rPr>
              <a:t>per la rideterminazione della rendita catastale</a:t>
            </a:r>
            <a:r>
              <a:rPr lang="it-IT" b="1" i="1" dirty="0">
                <a:solidFill>
                  <a:srgbClr val="C00000"/>
                </a:solidFill>
              </a:rPr>
              <a:t> </a:t>
            </a:r>
            <a:r>
              <a:rPr lang="it-IT" i="1" dirty="0">
                <a:solidFill>
                  <a:srgbClr val="000000"/>
                </a:solidFill>
              </a:rPr>
              <a:t>degli immobili già censiti nel rispetto dei criteri di cui al medesimo comma </a:t>
            </a:r>
            <a:r>
              <a:rPr lang="it-IT" i="1" dirty="0" smtClean="0">
                <a:solidFill>
                  <a:srgbClr val="000000"/>
                </a:solidFill>
              </a:rPr>
              <a:t>18.</a:t>
            </a:r>
            <a:endParaRPr lang="it-IT" i="1" dirty="0">
              <a:solidFill>
                <a:srgbClr val="000000"/>
              </a:solidFill>
            </a:endParaRPr>
          </a:p>
        </p:txBody>
      </p:sp>
      <p:sp>
        <p:nvSpPr>
          <p:cNvPr id="5" name="Titolo 1"/>
          <p:cNvSpPr txBox="1">
            <a:spLocks/>
          </p:cNvSpPr>
          <p:nvPr/>
        </p:nvSpPr>
        <p:spPr>
          <a:xfrm>
            <a:off x="3235516" y="116632"/>
            <a:ext cx="5512948" cy="432048"/>
          </a:xfrm>
          <a:prstGeom prst="rect">
            <a:avLst/>
          </a:prstGeom>
        </p:spPr>
        <p:txBody>
          <a:bodyPr vert="horz" lIns="91440" tIns="45720" rIns="91440" bIns="45720" rtlCol="0" anchor="ctr">
            <a:noAutofit/>
          </a:bodyPr>
          <a:lstStyle>
            <a:lvl1pPr algn="r" defTabSz="914400" rtl="0" eaLnBrk="1" latinLnBrk="0" hangingPunct="1">
              <a:spcBef>
                <a:spcPct val="0"/>
              </a:spcBef>
              <a:buNone/>
              <a:defRPr sz="2000" kern="1200">
                <a:solidFill>
                  <a:schemeClr val="tx1"/>
                </a:solidFill>
                <a:latin typeface="Times New Roman" pitchFamily="18" charset="0"/>
                <a:ea typeface="+mj-ea"/>
                <a:cs typeface="Times New Roman" pitchFamily="18" charset="0"/>
              </a:defRPr>
            </a:lvl1pPr>
          </a:lstStyle>
          <a:p>
            <a:pPr>
              <a:lnSpc>
                <a:spcPts val="1900"/>
              </a:lnSpc>
            </a:pPr>
            <a:r>
              <a:rPr lang="it-IT" sz="1800" b="1" dirty="0">
                <a:latin typeface="+mj-lt"/>
              </a:rPr>
              <a:t>Le previsioni normative </a:t>
            </a:r>
            <a:r>
              <a:rPr lang="it-IT" sz="1800" b="1" dirty="0" smtClean="0">
                <a:latin typeface="+mj-lt"/>
              </a:rPr>
              <a:t>della Legge </a:t>
            </a:r>
            <a:r>
              <a:rPr lang="it-IT" sz="1800" b="1" dirty="0">
                <a:latin typeface="+mj-lt"/>
              </a:rPr>
              <a:t>di Stabilità 2016</a:t>
            </a:r>
            <a:endParaRPr lang="it-IT" sz="1200" b="1" dirty="0">
              <a:latin typeface="+mj-lt"/>
            </a:endParaRPr>
          </a:p>
        </p:txBody>
      </p:sp>
    </p:spTree>
    <p:extLst>
      <p:ext uri="{BB962C8B-B14F-4D97-AF65-F5344CB8AC3E}">
        <p14:creationId xmlns:p14="http://schemas.microsoft.com/office/powerpoint/2010/main" val="1039301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duotone>
              <a:schemeClr val="accent6">
                <a:shade val="45000"/>
                <a:satMod val="135000"/>
              </a:schemeClr>
              <a:prstClr val="white"/>
            </a:duotone>
            <a:extLst>
              <a:ext uri="{BEBA8EAE-BF5A-486C-A8C5-ECC9F3942E4B}">
                <a14:imgProps xmlns:a14="http://schemas.microsoft.com/office/drawing/2010/main">
                  <a14:imgLayer r:embed="rId3">
                    <a14:imgEffect>
                      <a14:artisticFilmGrain/>
                    </a14:imgEffect>
                    <a14:imgEffect>
                      <a14:sharpenSoften amount="6000"/>
                    </a14:imgEffect>
                    <a14:imgEffect>
                      <a14:colorTemperature colorTemp="1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0" y="740308"/>
            <a:ext cx="1054132" cy="556901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Rettangolo 1"/>
          <p:cNvSpPr>
            <a:spLocks noChangeArrowheads="1"/>
          </p:cNvSpPr>
          <p:nvPr/>
        </p:nvSpPr>
        <p:spPr bwMode="auto">
          <a:xfrm>
            <a:off x="1692400" y="692696"/>
            <a:ext cx="6480000" cy="4038029"/>
          </a:xfrm>
          <a:prstGeom prst="rect">
            <a:avLst/>
          </a:prstGeom>
          <a:noFill/>
          <a:ln w="9525">
            <a:noFill/>
            <a:miter lim="800000"/>
            <a:headEnd/>
            <a:tailEnd/>
          </a:ln>
        </p:spPr>
        <p:txBody>
          <a:bodyPr wrap="square">
            <a:spAutoFit/>
          </a:bodyPr>
          <a:lstStyle/>
          <a:p>
            <a:pPr lvl="0" algn="ctr" fontAlgn="base">
              <a:spcBef>
                <a:spcPct val="0"/>
              </a:spcBef>
              <a:spcAft>
                <a:spcPct val="0"/>
              </a:spcAft>
            </a:pPr>
            <a:r>
              <a:rPr lang="it-IT" sz="2000" b="1" dirty="0">
                <a:solidFill>
                  <a:srgbClr val="000000"/>
                </a:solidFill>
                <a:latin typeface="+mj-lt"/>
              </a:rPr>
              <a:t>Effetti fiscali delle variazioni relative allo</a:t>
            </a:r>
          </a:p>
          <a:p>
            <a:pPr lvl="0" algn="ctr" fontAlgn="base">
              <a:spcBef>
                <a:spcPct val="0"/>
              </a:spcBef>
              <a:spcAft>
                <a:spcPct val="0"/>
              </a:spcAft>
            </a:pPr>
            <a:r>
              <a:rPr lang="it-IT" sz="2000" b="1" i="1" dirty="0">
                <a:solidFill>
                  <a:srgbClr val="000000"/>
                </a:solidFill>
                <a:latin typeface="+mj-lt"/>
                <a:cs typeface="Times New Roman" panose="02020603050405020304" pitchFamily="18" charset="0"/>
              </a:rPr>
              <a:t>"</a:t>
            </a:r>
            <a:r>
              <a:rPr lang="it-IT" sz="2000" b="1" i="1" dirty="0">
                <a:solidFill>
                  <a:srgbClr val="C00000"/>
                </a:solidFill>
                <a:latin typeface="+mj-lt"/>
                <a:cs typeface="Times New Roman" panose="02020603050405020304" pitchFamily="18" charset="0"/>
              </a:rPr>
              <a:t>scorporo degli impianti </a:t>
            </a:r>
            <a:r>
              <a:rPr lang="it-IT" sz="2000" b="1" i="1" dirty="0">
                <a:solidFill>
                  <a:srgbClr val="000000"/>
                </a:solidFill>
                <a:latin typeface="+mj-lt"/>
                <a:cs typeface="Times New Roman" panose="02020603050405020304" pitchFamily="18" charset="0"/>
              </a:rPr>
              <a:t>"</a:t>
            </a:r>
            <a:endParaRPr lang="it-IT" sz="2000" b="1" dirty="0">
              <a:solidFill>
                <a:srgbClr val="000000"/>
              </a:solidFill>
              <a:latin typeface="+mj-lt"/>
            </a:endParaRPr>
          </a:p>
          <a:p>
            <a:pPr lvl="0" fontAlgn="base">
              <a:spcBef>
                <a:spcPct val="0"/>
              </a:spcBef>
              <a:spcAft>
                <a:spcPct val="0"/>
              </a:spcAft>
            </a:pPr>
            <a:endParaRPr lang="it-IT" i="1" dirty="0">
              <a:solidFill>
                <a:srgbClr val="000000"/>
              </a:solidFill>
              <a:latin typeface="+mj-lt"/>
            </a:endParaRPr>
          </a:p>
          <a:p>
            <a:pPr lvl="0" algn="ctr" fontAlgn="base">
              <a:spcBef>
                <a:spcPct val="0"/>
              </a:spcBef>
              <a:spcAft>
                <a:spcPct val="0"/>
              </a:spcAft>
            </a:pPr>
            <a:r>
              <a:rPr lang="it-IT" dirty="0">
                <a:solidFill>
                  <a:srgbClr val="000000"/>
                </a:solidFill>
                <a:latin typeface="+mj-lt"/>
              </a:rPr>
              <a:t>Legge 28 dicembre 2015, n. 208</a:t>
            </a:r>
          </a:p>
          <a:p>
            <a:pPr lvl="0" algn="ctr" fontAlgn="base">
              <a:spcBef>
                <a:spcPct val="0"/>
              </a:spcBef>
              <a:spcAft>
                <a:spcPct val="0"/>
              </a:spcAft>
            </a:pPr>
            <a:endParaRPr lang="it-IT" i="1" dirty="0">
              <a:solidFill>
                <a:srgbClr val="000000"/>
              </a:solidFill>
              <a:latin typeface="+mj-lt"/>
            </a:endParaRPr>
          </a:p>
          <a:p>
            <a:pPr algn="ctr" fontAlgn="base">
              <a:spcBef>
                <a:spcPct val="0"/>
              </a:spcBef>
              <a:spcAft>
                <a:spcPts val="1200"/>
              </a:spcAft>
            </a:pPr>
            <a:r>
              <a:rPr lang="it-IT" b="1" dirty="0">
                <a:solidFill>
                  <a:srgbClr val="000000"/>
                </a:solidFill>
              </a:rPr>
              <a:t>Art. 1 - </a:t>
            </a:r>
            <a:r>
              <a:rPr lang="it-IT" b="1" dirty="0">
                <a:solidFill>
                  <a:srgbClr val="E46C0A"/>
                </a:solidFill>
              </a:rPr>
              <a:t>comma </a:t>
            </a:r>
            <a:r>
              <a:rPr lang="it-IT" b="1" dirty="0" smtClean="0">
                <a:solidFill>
                  <a:srgbClr val="E46C0A"/>
                </a:solidFill>
              </a:rPr>
              <a:t>23</a:t>
            </a:r>
            <a:endParaRPr lang="it-IT" b="1" dirty="0">
              <a:solidFill>
                <a:srgbClr val="E46C0A"/>
              </a:solidFill>
            </a:endParaRPr>
          </a:p>
          <a:p>
            <a:pPr marL="442913" lvl="0" indent="277813" algn="just" fontAlgn="base">
              <a:lnSpc>
                <a:spcPct val="120000"/>
              </a:lnSpc>
              <a:spcBef>
                <a:spcPct val="0"/>
              </a:spcBef>
              <a:spcAft>
                <a:spcPts val="600"/>
              </a:spcAft>
            </a:pPr>
            <a:r>
              <a:rPr lang="it-IT" i="1" dirty="0" smtClean="0">
                <a:solidFill>
                  <a:srgbClr val="000000"/>
                </a:solidFill>
                <a:latin typeface="+mj-lt"/>
              </a:rPr>
              <a:t>Limitatamente </a:t>
            </a:r>
            <a:r>
              <a:rPr lang="it-IT" i="1" dirty="0">
                <a:solidFill>
                  <a:srgbClr val="000000"/>
                </a:solidFill>
                <a:latin typeface="+mj-lt"/>
              </a:rPr>
              <a:t>all'anno di imposizione 2016, in deroga all'articolo 13, comma 4, del decreto-legge 6 dicembre 2011, n. 201, convertito, con modificazioni, dalla legge 22 dicembre 2011, n. 214, </a:t>
            </a:r>
            <a:r>
              <a:rPr lang="it-IT" b="1" i="1" dirty="0">
                <a:solidFill>
                  <a:srgbClr val="C00000"/>
                </a:solidFill>
                <a:uFill>
                  <a:solidFill>
                    <a:srgbClr val="C00000"/>
                  </a:solidFill>
                </a:uFill>
                <a:latin typeface="+mj-lt"/>
              </a:rPr>
              <a:t>per gli atti di aggiornamento</a:t>
            </a:r>
            <a:r>
              <a:rPr lang="it-IT" b="1" i="1" dirty="0">
                <a:solidFill>
                  <a:srgbClr val="C00000"/>
                </a:solidFill>
                <a:latin typeface="+mj-lt"/>
              </a:rPr>
              <a:t> </a:t>
            </a:r>
            <a:r>
              <a:rPr lang="it-IT" i="1" dirty="0">
                <a:solidFill>
                  <a:srgbClr val="000000"/>
                </a:solidFill>
                <a:latin typeface="+mj-lt"/>
              </a:rPr>
              <a:t>di cui al comma </a:t>
            </a:r>
            <a:r>
              <a:rPr lang="it-IT" i="1" dirty="0" smtClean="0">
                <a:solidFill>
                  <a:srgbClr val="000000"/>
                </a:solidFill>
                <a:latin typeface="+mj-lt"/>
              </a:rPr>
              <a:t>21 </a:t>
            </a:r>
            <a:r>
              <a:rPr lang="it-IT" b="1" i="1" dirty="0">
                <a:solidFill>
                  <a:srgbClr val="C00000"/>
                </a:solidFill>
                <a:uFill>
                  <a:solidFill>
                    <a:srgbClr val="C00000"/>
                  </a:solidFill>
                </a:uFill>
                <a:latin typeface="+mj-lt"/>
              </a:rPr>
              <a:t>presentati </a:t>
            </a:r>
            <a:r>
              <a:rPr lang="it-IT" sz="2000" b="1" i="1" dirty="0">
                <a:solidFill>
                  <a:srgbClr val="C00000"/>
                </a:solidFill>
                <a:uFill>
                  <a:solidFill>
                    <a:srgbClr val="C00000"/>
                  </a:solidFill>
                </a:uFill>
                <a:latin typeface="+mj-lt"/>
              </a:rPr>
              <a:t>entro il 15 giugno 2016 </a:t>
            </a:r>
            <a:r>
              <a:rPr lang="it-IT" b="1" i="1" dirty="0">
                <a:solidFill>
                  <a:srgbClr val="C00000"/>
                </a:solidFill>
                <a:uFill>
                  <a:solidFill>
                    <a:srgbClr val="C00000"/>
                  </a:solidFill>
                </a:uFill>
                <a:latin typeface="+mj-lt"/>
              </a:rPr>
              <a:t>le rendite catastali rideterminate </a:t>
            </a:r>
            <a:r>
              <a:rPr lang="it-IT" sz="2000" b="1" i="1" dirty="0">
                <a:solidFill>
                  <a:srgbClr val="C00000"/>
                </a:solidFill>
                <a:uFill>
                  <a:solidFill>
                    <a:srgbClr val="C00000"/>
                  </a:solidFill>
                </a:uFill>
                <a:latin typeface="+mj-lt"/>
              </a:rPr>
              <a:t>hanno effetto dal 1º gennaio </a:t>
            </a:r>
            <a:r>
              <a:rPr lang="it-IT" sz="2000" b="1" i="1" dirty="0" smtClean="0">
                <a:solidFill>
                  <a:srgbClr val="C00000"/>
                </a:solidFill>
                <a:uFill>
                  <a:solidFill>
                    <a:srgbClr val="C00000"/>
                  </a:solidFill>
                </a:uFill>
                <a:latin typeface="+mj-lt"/>
              </a:rPr>
              <a:t>2016</a:t>
            </a:r>
            <a:r>
              <a:rPr lang="it-IT" b="1" i="1" dirty="0" smtClean="0">
                <a:solidFill>
                  <a:srgbClr val="C00000"/>
                </a:solidFill>
                <a:uFill>
                  <a:solidFill>
                    <a:srgbClr val="C00000"/>
                  </a:solidFill>
                </a:uFill>
                <a:latin typeface="+mj-lt"/>
              </a:rPr>
              <a:t>.</a:t>
            </a:r>
            <a:endParaRPr lang="it-IT" i="1" dirty="0">
              <a:solidFill>
                <a:srgbClr val="000000"/>
              </a:solidFill>
              <a:latin typeface="+mj-lt"/>
            </a:endParaRPr>
          </a:p>
        </p:txBody>
      </p:sp>
      <p:sp>
        <p:nvSpPr>
          <p:cNvPr id="8" name="Rettangolo 7"/>
          <p:cNvSpPr/>
          <p:nvPr/>
        </p:nvSpPr>
        <p:spPr>
          <a:xfrm>
            <a:off x="1259632" y="4909501"/>
            <a:ext cx="7488832" cy="1185581"/>
          </a:xfrm>
          <a:prstGeom prst="rect">
            <a:avLst/>
          </a:prstGeom>
        </p:spPr>
        <p:txBody>
          <a:bodyPr wrap="square">
            <a:spAutoFit/>
          </a:bodyPr>
          <a:lstStyle/>
          <a:p>
            <a:pPr algn="just">
              <a:lnSpc>
                <a:spcPct val="120000"/>
              </a:lnSpc>
              <a:spcAft>
                <a:spcPts val="600"/>
              </a:spcAft>
            </a:pPr>
            <a:r>
              <a:rPr lang="it-IT" sz="1200" dirty="0"/>
              <a:t>Trattasi, essenzialmente, di una disposizione che, con riguardo all’imposta municipale propria, di cui all’art. 13 del decreto legge 6 dicembre 2011, n. 201, anticipa, al 1° gennaio 2016, gli effetti fiscali delle variazioni catastali, rese ai sensi dell’art. 1, comma 22, della Legge, per la rideterminazione della rendita catastale delle unità immobiliari già censite nelle categorie catastali dei gruppi D e </a:t>
            </a:r>
            <a:r>
              <a:rPr lang="it-IT" sz="1200" dirty="0" err="1"/>
              <a:t>E</a:t>
            </a:r>
            <a:r>
              <a:rPr lang="it-IT" sz="1200" dirty="0"/>
              <a:t>, </a:t>
            </a:r>
            <a:r>
              <a:rPr lang="it-IT" sz="1200" u="sng" dirty="0"/>
              <a:t>laddove presentate in catasto entro il 15 giugno 2016, ancorché registrate in banca dati in data successiva al predetto termine</a:t>
            </a:r>
            <a:r>
              <a:rPr lang="it-IT" sz="1200" u="sng" dirty="0" smtClean="0"/>
              <a:t>.</a:t>
            </a:r>
            <a:endParaRPr lang="it-IT" sz="1200" u="sng" dirty="0"/>
          </a:p>
        </p:txBody>
      </p:sp>
      <p:sp>
        <p:nvSpPr>
          <p:cNvPr id="7" name="Titolo 1"/>
          <p:cNvSpPr txBox="1">
            <a:spLocks/>
          </p:cNvSpPr>
          <p:nvPr/>
        </p:nvSpPr>
        <p:spPr>
          <a:xfrm>
            <a:off x="3235516" y="116632"/>
            <a:ext cx="5512948" cy="432048"/>
          </a:xfrm>
          <a:prstGeom prst="rect">
            <a:avLst/>
          </a:prstGeom>
        </p:spPr>
        <p:txBody>
          <a:bodyPr vert="horz" lIns="91440" tIns="45720" rIns="91440" bIns="45720" rtlCol="0" anchor="ctr">
            <a:noAutofit/>
          </a:bodyPr>
          <a:lstStyle>
            <a:lvl1pPr algn="r" defTabSz="914400" rtl="0" eaLnBrk="1" latinLnBrk="0" hangingPunct="1">
              <a:spcBef>
                <a:spcPct val="0"/>
              </a:spcBef>
              <a:buNone/>
              <a:defRPr sz="2000" kern="1200">
                <a:solidFill>
                  <a:schemeClr val="tx1"/>
                </a:solidFill>
                <a:latin typeface="Times New Roman" pitchFamily="18" charset="0"/>
                <a:ea typeface="+mj-ea"/>
                <a:cs typeface="Times New Roman" pitchFamily="18" charset="0"/>
              </a:defRPr>
            </a:lvl1pPr>
          </a:lstStyle>
          <a:p>
            <a:pPr>
              <a:lnSpc>
                <a:spcPts val="1900"/>
              </a:lnSpc>
            </a:pPr>
            <a:r>
              <a:rPr lang="it-IT" sz="1800" b="1" dirty="0">
                <a:latin typeface="+mj-lt"/>
              </a:rPr>
              <a:t>Le previsioni normative </a:t>
            </a:r>
            <a:r>
              <a:rPr lang="it-IT" sz="1800" b="1" dirty="0" smtClean="0">
                <a:latin typeface="+mj-lt"/>
              </a:rPr>
              <a:t>della Legge </a:t>
            </a:r>
            <a:r>
              <a:rPr lang="it-IT" sz="1800" b="1" dirty="0">
                <a:latin typeface="+mj-lt"/>
              </a:rPr>
              <a:t>di Stabilità 2016</a:t>
            </a:r>
            <a:endParaRPr lang="it-IT" sz="1200" b="1" dirty="0">
              <a:latin typeface="+mj-lt"/>
            </a:endParaRPr>
          </a:p>
        </p:txBody>
      </p:sp>
      <p:sp>
        <p:nvSpPr>
          <p:cNvPr id="2" name="Parentesi quadra aperta 1"/>
          <p:cNvSpPr/>
          <p:nvPr/>
        </p:nvSpPr>
        <p:spPr>
          <a:xfrm>
            <a:off x="1187624" y="4909501"/>
            <a:ext cx="72008" cy="1152000"/>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3" name="Parentesi quadra chiusa 2"/>
          <p:cNvSpPr/>
          <p:nvPr/>
        </p:nvSpPr>
        <p:spPr>
          <a:xfrm>
            <a:off x="8748472" y="4909501"/>
            <a:ext cx="72000" cy="1152000"/>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1689830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duotone>
              <a:schemeClr val="accent6">
                <a:shade val="45000"/>
                <a:satMod val="135000"/>
              </a:schemeClr>
              <a:prstClr val="white"/>
            </a:duotone>
            <a:extLst>
              <a:ext uri="{BEBA8EAE-BF5A-486C-A8C5-ECC9F3942E4B}">
                <a14:imgProps xmlns:a14="http://schemas.microsoft.com/office/drawing/2010/main">
                  <a14:imgLayer r:embed="rId3">
                    <a14:imgEffect>
                      <a14:artisticFilmGrain/>
                    </a14:imgEffect>
                    <a14:imgEffect>
                      <a14:sharpenSoften amount="6000"/>
                    </a14:imgEffect>
                    <a14:imgEffect>
                      <a14:colorTemperature colorTemp="1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0" y="740308"/>
            <a:ext cx="1054132" cy="556901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Rettangolo 1"/>
          <p:cNvSpPr>
            <a:spLocks noChangeArrowheads="1"/>
          </p:cNvSpPr>
          <p:nvPr/>
        </p:nvSpPr>
        <p:spPr bwMode="auto">
          <a:xfrm>
            <a:off x="1107678" y="692696"/>
            <a:ext cx="7694322" cy="5740033"/>
          </a:xfrm>
          <a:prstGeom prst="rect">
            <a:avLst/>
          </a:prstGeom>
          <a:noFill/>
          <a:ln w="9525">
            <a:noFill/>
            <a:miter lim="800000"/>
            <a:headEnd/>
            <a:tailEnd/>
          </a:ln>
        </p:spPr>
        <p:txBody>
          <a:bodyPr wrap="square">
            <a:spAutoFit/>
          </a:bodyPr>
          <a:lstStyle/>
          <a:p>
            <a:pPr lvl="0" algn="ctr" fontAlgn="base">
              <a:spcBef>
                <a:spcPct val="0"/>
              </a:spcBef>
              <a:spcAft>
                <a:spcPct val="0"/>
              </a:spcAft>
            </a:pPr>
            <a:r>
              <a:rPr lang="it-IT" sz="2000" b="1" dirty="0" smtClean="0">
                <a:solidFill>
                  <a:srgbClr val="000000"/>
                </a:solidFill>
                <a:latin typeface="+mj-lt"/>
              </a:rPr>
              <a:t>Il monitoraggio dell’Agenzia delle Entrate</a:t>
            </a:r>
            <a:endParaRPr lang="it-IT" sz="2000" b="1" dirty="0">
              <a:solidFill>
                <a:srgbClr val="000000"/>
              </a:solidFill>
              <a:latin typeface="+mj-lt"/>
            </a:endParaRPr>
          </a:p>
          <a:p>
            <a:pPr lvl="0" fontAlgn="base">
              <a:spcBef>
                <a:spcPct val="0"/>
              </a:spcBef>
              <a:spcAft>
                <a:spcPct val="0"/>
              </a:spcAft>
            </a:pPr>
            <a:endParaRPr lang="it-IT" i="1" dirty="0">
              <a:solidFill>
                <a:srgbClr val="000000"/>
              </a:solidFill>
              <a:latin typeface="+mj-lt"/>
            </a:endParaRPr>
          </a:p>
          <a:p>
            <a:pPr lvl="0" algn="ctr" fontAlgn="base">
              <a:spcBef>
                <a:spcPct val="0"/>
              </a:spcBef>
              <a:spcAft>
                <a:spcPct val="0"/>
              </a:spcAft>
            </a:pPr>
            <a:r>
              <a:rPr lang="it-IT" dirty="0">
                <a:solidFill>
                  <a:srgbClr val="000000"/>
                </a:solidFill>
                <a:latin typeface="+mj-lt"/>
              </a:rPr>
              <a:t>Legge 28 dicembre 2015, n. 208</a:t>
            </a:r>
          </a:p>
          <a:p>
            <a:pPr lvl="0" algn="ctr" fontAlgn="base">
              <a:spcBef>
                <a:spcPct val="0"/>
              </a:spcBef>
              <a:spcAft>
                <a:spcPct val="0"/>
              </a:spcAft>
            </a:pPr>
            <a:endParaRPr lang="it-IT" i="1" dirty="0">
              <a:solidFill>
                <a:srgbClr val="000000"/>
              </a:solidFill>
              <a:latin typeface="+mj-lt"/>
            </a:endParaRPr>
          </a:p>
          <a:p>
            <a:pPr algn="ctr" fontAlgn="base">
              <a:spcBef>
                <a:spcPct val="0"/>
              </a:spcBef>
              <a:spcAft>
                <a:spcPts val="1200"/>
              </a:spcAft>
            </a:pPr>
            <a:r>
              <a:rPr lang="it-IT" b="1" dirty="0">
                <a:solidFill>
                  <a:srgbClr val="000000"/>
                </a:solidFill>
              </a:rPr>
              <a:t>Art. 1 - </a:t>
            </a:r>
            <a:r>
              <a:rPr lang="it-IT" b="1" dirty="0">
                <a:solidFill>
                  <a:srgbClr val="E46C0A"/>
                </a:solidFill>
              </a:rPr>
              <a:t>comma </a:t>
            </a:r>
            <a:r>
              <a:rPr lang="it-IT" b="1" dirty="0" smtClean="0">
                <a:solidFill>
                  <a:srgbClr val="E46C0A"/>
                </a:solidFill>
              </a:rPr>
              <a:t>24</a:t>
            </a:r>
            <a:endParaRPr lang="it-IT" b="1" dirty="0">
              <a:solidFill>
                <a:srgbClr val="E46C0A"/>
              </a:solidFill>
            </a:endParaRPr>
          </a:p>
          <a:p>
            <a:pPr marL="442913" lvl="0" indent="277813" algn="just" fontAlgn="base">
              <a:spcBef>
                <a:spcPct val="0"/>
              </a:spcBef>
              <a:spcAft>
                <a:spcPts val="600"/>
              </a:spcAft>
            </a:pPr>
            <a:r>
              <a:rPr lang="it-IT" i="1" dirty="0" smtClean="0">
                <a:solidFill>
                  <a:srgbClr val="000000"/>
                </a:solidFill>
                <a:latin typeface="+mj-lt"/>
              </a:rPr>
              <a:t>Entro </a:t>
            </a:r>
            <a:r>
              <a:rPr lang="it-IT" i="1" dirty="0">
                <a:solidFill>
                  <a:srgbClr val="000000"/>
                </a:solidFill>
                <a:latin typeface="+mj-lt"/>
              </a:rPr>
              <a:t>il </a:t>
            </a:r>
            <a:r>
              <a:rPr lang="it-IT" b="1" i="1" dirty="0">
                <a:solidFill>
                  <a:srgbClr val="C00000"/>
                </a:solidFill>
                <a:latin typeface="+mj-lt"/>
              </a:rPr>
              <a:t>30 settembre 2016</a:t>
            </a:r>
            <a:r>
              <a:rPr lang="it-IT" dirty="0">
                <a:solidFill>
                  <a:srgbClr val="000000"/>
                </a:solidFill>
                <a:latin typeface="+mj-lt"/>
              </a:rPr>
              <a:t>,</a:t>
            </a:r>
            <a:r>
              <a:rPr lang="it-IT" i="1" dirty="0">
                <a:solidFill>
                  <a:srgbClr val="000000"/>
                </a:solidFill>
                <a:latin typeface="+mj-lt"/>
              </a:rPr>
              <a:t> </a:t>
            </a:r>
            <a:r>
              <a:rPr lang="it-IT" b="1" i="1" dirty="0">
                <a:solidFill>
                  <a:srgbClr val="000000"/>
                </a:solidFill>
                <a:latin typeface="+mj-lt"/>
              </a:rPr>
              <a:t>l'Agenzia</a:t>
            </a:r>
            <a:r>
              <a:rPr lang="it-IT" i="1" dirty="0">
                <a:solidFill>
                  <a:srgbClr val="000000"/>
                </a:solidFill>
                <a:latin typeface="+mj-lt"/>
              </a:rPr>
              <a:t> delle entrate </a:t>
            </a:r>
            <a:r>
              <a:rPr lang="it-IT" b="1" i="1" dirty="0">
                <a:solidFill>
                  <a:srgbClr val="000000"/>
                </a:solidFill>
                <a:latin typeface="+mj-lt"/>
              </a:rPr>
              <a:t>comunica</a:t>
            </a:r>
            <a:r>
              <a:rPr lang="it-IT" i="1" dirty="0">
                <a:solidFill>
                  <a:srgbClr val="000000"/>
                </a:solidFill>
                <a:latin typeface="+mj-lt"/>
              </a:rPr>
              <a:t> al Ministero dell'economia e delle finanze, con riferimento agli atti di aggiornamento di cui al comma 23, </a:t>
            </a:r>
            <a:r>
              <a:rPr lang="it-IT" b="1" i="1" dirty="0">
                <a:solidFill>
                  <a:srgbClr val="000000"/>
                </a:solidFill>
                <a:latin typeface="+mj-lt"/>
              </a:rPr>
              <a:t>i dati </a:t>
            </a:r>
            <a:r>
              <a:rPr lang="it-IT" i="1" dirty="0">
                <a:solidFill>
                  <a:srgbClr val="000000"/>
                </a:solidFill>
                <a:latin typeface="+mj-lt"/>
              </a:rPr>
              <a:t>relativi, per ciascuna unità immobiliare, alle </a:t>
            </a:r>
            <a:r>
              <a:rPr lang="it-IT" b="1" i="1" dirty="0">
                <a:solidFill>
                  <a:srgbClr val="000000"/>
                </a:solidFill>
                <a:latin typeface="+mj-lt"/>
              </a:rPr>
              <a:t>rendite proposte</a:t>
            </a:r>
            <a:r>
              <a:rPr lang="it-IT" i="1" dirty="0">
                <a:solidFill>
                  <a:srgbClr val="000000"/>
                </a:solidFill>
                <a:latin typeface="+mj-lt"/>
              </a:rPr>
              <a:t> e a quelle già iscritte in catasto dal 1º gennaio 2016; il </a:t>
            </a:r>
            <a:r>
              <a:rPr lang="it-IT" b="1" i="1" dirty="0">
                <a:solidFill>
                  <a:srgbClr val="000000"/>
                </a:solidFill>
                <a:latin typeface="+mj-lt"/>
              </a:rPr>
              <a:t>Ministro dell'economia e delle finanze</a:t>
            </a:r>
            <a:r>
              <a:rPr lang="it-IT" i="1" dirty="0">
                <a:solidFill>
                  <a:srgbClr val="000000"/>
                </a:solidFill>
                <a:latin typeface="+mj-lt"/>
              </a:rPr>
              <a:t>, di concerto con il Ministro dell'interno, </a:t>
            </a:r>
            <a:r>
              <a:rPr lang="it-IT" b="1" i="1" dirty="0">
                <a:solidFill>
                  <a:srgbClr val="000000"/>
                </a:solidFill>
                <a:latin typeface="+mj-lt"/>
              </a:rPr>
              <a:t>emana</a:t>
            </a:r>
            <a:r>
              <a:rPr lang="it-IT" i="1" dirty="0">
                <a:solidFill>
                  <a:srgbClr val="000000"/>
                </a:solidFill>
                <a:latin typeface="+mj-lt"/>
              </a:rPr>
              <a:t>, secondo una metodologia adottata sentita la Conferenza Stato-città ed autonomie locali, entro il 31 ottobre 2016, il </a:t>
            </a:r>
            <a:r>
              <a:rPr lang="it-IT" b="1" i="1" dirty="0">
                <a:solidFill>
                  <a:srgbClr val="000000"/>
                </a:solidFill>
                <a:latin typeface="+mj-lt"/>
              </a:rPr>
              <a:t>decreto</a:t>
            </a:r>
            <a:r>
              <a:rPr lang="it-IT" i="1" dirty="0">
                <a:solidFill>
                  <a:srgbClr val="000000"/>
                </a:solidFill>
                <a:latin typeface="+mj-lt"/>
              </a:rPr>
              <a:t> per ripartire il </a:t>
            </a:r>
            <a:r>
              <a:rPr lang="it-IT" b="1" i="1" dirty="0">
                <a:solidFill>
                  <a:srgbClr val="000000"/>
                </a:solidFill>
                <a:latin typeface="+mj-lt"/>
              </a:rPr>
              <a:t>contributo annuo </a:t>
            </a:r>
            <a:r>
              <a:rPr lang="it-IT" i="1" dirty="0">
                <a:solidFill>
                  <a:srgbClr val="000000"/>
                </a:solidFill>
                <a:latin typeface="+mj-lt"/>
              </a:rPr>
              <a:t>di 155 milioni di euro attribuito </a:t>
            </a:r>
            <a:r>
              <a:rPr lang="it-IT" b="1" i="1" dirty="0">
                <a:solidFill>
                  <a:srgbClr val="000000"/>
                </a:solidFill>
                <a:latin typeface="+mj-lt"/>
              </a:rPr>
              <a:t>ai comuni </a:t>
            </a:r>
            <a:r>
              <a:rPr lang="it-IT" i="1" dirty="0">
                <a:solidFill>
                  <a:srgbClr val="000000"/>
                </a:solidFill>
                <a:latin typeface="+mj-lt"/>
              </a:rPr>
              <a:t>a titolo di </a:t>
            </a:r>
            <a:r>
              <a:rPr lang="it-IT" b="1" i="1" dirty="0">
                <a:solidFill>
                  <a:srgbClr val="000000"/>
                </a:solidFill>
                <a:latin typeface="+mj-lt"/>
              </a:rPr>
              <a:t>compensazione</a:t>
            </a:r>
            <a:r>
              <a:rPr lang="it-IT" i="1" dirty="0">
                <a:solidFill>
                  <a:srgbClr val="000000"/>
                </a:solidFill>
                <a:latin typeface="+mj-lt"/>
              </a:rPr>
              <a:t> del </a:t>
            </a:r>
            <a:r>
              <a:rPr lang="it-IT" b="1" i="1" dirty="0">
                <a:solidFill>
                  <a:srgbClr val="000000"/>
                </a:solidFill>
                <a:latin typeface="+mj-lt"/>
              </a:rPr>
              <a:t>minor gettito </a:t>
            </a:r>
            <a:r>
              <a:rPr lang="it-IT" i="1" dirty="0">
                <a:solidFill>
                  <a:srgbClr val="000000"/>
                </a:solidFill>
                <a:latin typeface="+mj-lt"/>
              </a:rPr>
              <a:t>per l'anno </a:t>
            </a:r>
            <a:r>
              <a:rPr lang="it-IT" b="1" i="1" dirty="0">
                <a:solidFill>
                  <a:srgbClr val="000000"/>
                </a:solidFill>
                <a:latin typeface="+mj-lt"/>
              </a:rPr>
              <a:t>2016</a:t>
            </a:r>
            <a:r>
              <a:rPr lang="it-IT" i="1" dirty="0">
                <a:solidFill>
                  <a:srgbClr val="000000"/>
                </a:solidFill>
                <a:latin typeface="+mj-lt"/>
              </a:rPr>
              <a:t>. </a:t>
            </a:r>
            <a:endParaRPr lang="it-IT" i="1" dirty="0" smtClean="0">
              <a:solidFill>
                <a:srgbClr val="000000"/>
              </a:solidFill>
              <a:latin typeface="+mj-lt"/>
            </a:endParaRPr>
          </a:p>
          <a:p>
            <a:pPr marL="442913" lvl="0" indent="277813" algn="just" fontAlgn="base">
              <a:spcBef>
                <a:spcPct val="0"/>
              </a:spcBef>
              <a:spcAft>
                <a:spcPts val="600"/>
              </a:spcAft>
            </a:pPr>
            <a:r>
              <a:rPr lang="it-IT" sz="1400" i="1" dirty="0" smtClean="0">
                <a:solidFill>
                  <a:srgbClr val="000000"/>
                </a:solidFill>
                <a:latin typeface="+mj-lt"/>
              </a:rPr>
              <a:t>A </a:t>
            </a:r>
            <a:r>
              <a:rPr lang="it-IT" sz="1400" i="1" dirty="0">
                <a:solidFill>
                  <a:srgbClr val="000000"/>
                </a:solidFill>
                <a:latin typeface="+mj-lt"/>
              </a:rPr>
              <a:t>decorrere dall'anno 2017, il contributo annuo di 155 milioni di euro è ripartito con decreto del Ministro dell'economia e delle finanze, di concerto con il Ministro dell'interno e secondo una metodologia adottata sentita la Conferenza Stato-città ed autonomie locali, da emanare, entro il 30 giugno 2017, sulla base dei dati comunicati, entro il 31 marzo 2017, dall'Agenzia delle entrate al Ministero dell'economia e delle finanze e relativi, per ciascuna unità immobiliare, alle rendite proposte nel corso del 2016 ai sensi del comma 22 e a quelle già iscritte in catasto al 1º gennaio 2016</a:t>
            </a:r>
            <a:r>
              <a:rPr lang="it-IT" sz="1400" i="1" dirty="0" smtClean="0">
                <a:solidFill>
                  <a:srgbClr val="000000"/>
                </a:solidFill>
                <a:latin typeface="+mj-lt"/>
              </a:rPr>
              <a:t>.</a:t>
            </a:r>
            <a:endParaRPr lang="it-IT" sz="1600" i="1" dirty="0">
              <a:solidFill>
                <a:srgbClr val="000000"/>
              </a:solidFill>
              <a:latin typeface="+mj-lt"/>
            </a:endParaRPr>
          </a:p>
        </p:txBody>
      </p:sp>
      <p:sp>
        <p:nvSpPr>
          <p:cNvPr id="7" name="Titolo 1"/>
          <p:cNvSpPr txBox="1">
            <a:spLocks/>
          </p:cNvSpPr>
          <p:nvPr/>
        </p:nvSpPr>
        <p:spPr>
          <a:xfrm>
            <a:off x="3235516" y="116632"/>
            <a:ext cx="5512948" cy="432048"/>
          </a:xfrm>
          <a:prstGeom prst="rect">
            <a:avLst/>
          </a:prstGeom>
        </p:spPr>
        <p:txBody>
          <a:bodyPr vert="horz" lIns="91440" tIns="45720" rIns="91440" bIns="45720" rtlCol="0" anchor="ctr">
            <a:noAutofit/>
          </a:bodyPr>
          <a:lstStyle>
            <a:lvl1pPr algn="r" defTabSz="914400" rtl="0" eaLnBrk="1" latinLnBrk="0" hangingPunct="1">
              <a:spcBef>
                <a:spcPct val="0"/>
              </a:spcBef>
              <a:buNone/>
              <a:defRPr sz="2000" kern="1200">
                <a:solidFill>
                  <a:schemeClr val="tx1"/>
                </a:solidFill>
                <a:latin typeface="Times New Roman" pitchFamily="18" charset="0"/>
                <a:ea typeface="+mj-ea"/>
                <a:cs typeface="Times New Roman" pitchFamily="18" charset="0"/>
              </a:defRPr>
            </a:lvl1pPr>
          </a:lstStyle>
          <a:p>
            <a:pPr>
              <a:lnSpc>
                <a:spcPts val="1900"/>
              </a:lnSpc>
            </a:pPr>
            <a:r>
              <a:rPr lang="it-IT" sz="1800" b="1" dirty="0">
                <a:latin typeface="+mj-lt"/>
              </a:rPr>
              <a:t>Le previsioni normative </a:t>
            </a:r>
            <a:r>
              <a:rPr lang="it-IT" sz="1800" b="1" dirty="0" smtClean="0">
                <a:latin typeface="+mj-lt"/>
              </a:rPr>
              <a:t>della Legge </a:t>
            </a:r>
            <a:r>
              <a:rPr lang="it-IT" sz="1800" b="1" dirty="0">
                <a:latin typeface="+mj-lt"/>
              </a:rPr>
              <a:t>di Stabilità 2016</a:t>
            </a:r>
            <a:endParaRPr lang="it-IT" sz="1200" b="1" dirty="0">
              <a:latin typeface="+mj-lt"/>
            </a:endParaRPr>
          </a:p>
        </p:txBody>
      </p:sp>
    </p:spTree>
    <p:extLst>
      <p:ext uri="{BB962C8B-B14F-4D97-AF65-F5344CB8AC3E}">
        <p14:creationId xmlns:p14="http://schemas.microsoft.com/office/powerpoint/2010/main" val="1494990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p:cNvSpPr txBox="1"/>
          <p:nvPr/>
        </p:nvSpPr>
        <p:spPr>
          <a:xfrm>
            <a:off x="2346795" y="2272363"/>
            <a:ext cx="4429745" cy="2123658"/>
          </a:xfrm>
          <a:prstGeom prst="rect">
            <a:avLst/>
          </a:prstGeom>
          <a:noFill/>
        </p:spPr>
        <p:txBody>
          <a:bodyPr wrap="square" rtlCol="0">
            <a:spAutoFit/>
          </a:bodyPr>
          <a:lstStyle>
            <a:defPPr>
              <a:defRPr lang="it-IT"/>
            </a:defPPr>
            <a:lvl1pPr marL="285750" indent="-285750">
              <a:lnSpc>
                <a:spcPts val="2100"/>
              </a:lnSpc>
              <a:buFont typeface="Arial" panose="020B0604020202020204" pitchFamily="34" charset="0"/>
              <a:buChar char="•"/>
              <a:defRPr sz="1600">
                <a:latin typeface="+mj-lt"/>
              </a:defRPr>
            </a:lvl1pPr>
          </a:lstStyle>
          <a:p>
            <a:pPr marL="0" indent="0" algn="ctr">
              <a:lnSpc>
                <a:spcPct val="100000"/>
              </a:lnSpc>
              <a:spcAft>
                <a:spcPts val="1200"/>
              </a:spcAft>
              <a:buNone/>
            </a:pPr>
            <a:r>
              <a:rPr lang="it-IT" sz="6600" b="1" dirty="0" smtClean="0"/>
              <a:t>Grazie per l’attenzione</a:t>
            </a:r>
            <a:endParaRPr lang="it-IT" sz="6600" b="1" i="1" dirty="0"/>
          </a:p>
        </p:txBody>
      </p:sp>
      <p:sp>
        <p:nvSpPr>
          <p:cNvPr id="3" name="Rettangolo 14"/>
          <p:cNvSpPr>
            <a:spLocks noChangeArrowheads="1"/>
          </p:cNvSpPr>
          <p:nvPr/>
        </p:nvSpPr>
        <p:spPr bwMode="auto">
          <a:xfrm>
            <a:off x="2572653" y="1196752"/>
            <a:ext cx="3978027" cy="553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7" tIns="45709" rIns="91417" bIns="45709">
            <a:spAutoFit/>
          </a:bodyPr>
          <a:lstStyle/>
          <a:p>
            <a:pPr algn="ctr" defTabSz="457200"/>
            <a:r>
              <a:rPr lang="en-GB" sz="1200" b="1" dirty="0" err="1" smtClean="0">
                <a:latin typeface="Arial Narrow" panose="020B0606020202030204" pitchFamily="34" charset="0"/>
                <a:ea typeface="Verdana" panose="020B0604030504040204" pitchFamily="34" charset="0"/>
                <a:cs typeface="Verdana" panose="020B0604030504040204" pitchFamily="34" charset="0"/>
              </a:rPr>
              <a:t>Ing</a:t>
            </a:r>
            <a:r>
              <a:rPr lang="en-GB" sz="1200" b="1" dirty="0" smtClean="0">
                <a:latin typeface="Arial Narrow" panose="020B0606020202030204" pitchFamily="34" charset="0"/>
                <a:ea typeface="Verdana" panose="020B0604030504040204" pitchFamily="34" charset="0"/>
                <a:cs typeface="Verdana" panose="020B0604030504040204" pitchFamily="34" charset="0"/>
              </a:rPr>
              <a:t>. </a:t>
            </a:r>
            <a:r>
              <a:rPr lang="en-GB" b="1" dirty="0" smtClean="0">
                <a:latin typeface="Arial Narrow" panose="020B0606020202030204" pitchFamily="34" charset="0"/>
                <a:ea typeface="Verdana" panose="020B0604030504040204" pitchFamily="34" charset="0"/>
                <a:cs typeface="Verdana" panose="020B0604030504040204" pitchFamily="34" charset="0"/>
              </a:rPr>
              <a:t>Franco MAGGIO</a:t>
            </a:r>
            <a:endParaRPr lang="en-GB" sz="1200" b="1" dirty="0">
              <a:latin typeface="Arial Narrow" panose="020B0606020202030204" pitchFamily="34" charset="0"/>
              <a:ea typeface="Verdana" panose="020B0604030504040204" pitchFamily="34" charset="0"/>
              <a:cs typeface="Verdana" panose="020B0604030504040204" pitchFamily="34" charset="0"/>
            </a:endParaRPr>
          </a:p>
          <a:p>
            <a:pPr lvl="0" algn="ctr" eaLnBrk="0" fontAlgn="base" hangingPunct="0">
              <a:spcBef>
                <a:spcPct val="0"/>
              </a:spcBef>
              <a:spcAft>
                <a:spcPct val="0"/>
              </a:spcAft>
            </a:pPr>
            <a:r>
              <a:rPr lang="it-IT" altLang="it-IT" sz="1200" b="1" dirty="0">
                <a:latin typeface="Arial Narrow" panose="020B0606020202030204" pitchFamily="34" charset="0"/>
                <a:ea typeface="Verdana" panose="020B0604030504040204" pitchFamily="34" charset="0"/>
                <a:cs typeface="Verdana" panose="020B0604030504040204" pitchFamily="34" charset="0"/>
              </a:rPr>
              <a:t>Direttore Centrale Catasto, Cartografia e Pubblicità Immobiliare</a:t>
            </a:r>
          </a:p>
        </p:txBody>
      </p:sp>
    </p:spTree>
    <p:extLst>
      <p:ext uri="{BB962C8B-B14F-4D97-AF65-F5344CB8AC3E}">
        <p14:creationId xmlns:p14="http://schemas.microsoft.com/office/powerpoint/2010/main" val="383728856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ppt_x"/>
                                          </p:val>
                                        </p:tav>
                                        <p:tav tm="100000">
                                          <p:val>
                                            <p:strVal val="#ppt_x"/>
                                          </p:val>
                                        </p:tav>
                                      </p:tavLst>
                                    </p:anim>
                                    <p:anim calcmode="lin" valueType="num">
                                      <p:cBhvr additive="base">
                                        <p:cTn id="8" dur="2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olo 1"/>
          <p:cNvSpPr>
            <a:spLocks noGrp="1"/>
          </p:cNvSpPr>
          <p:nvPr>
            <p:ph type="ctrTitle"/>
          </p:nvPr>
        </p:nvSpPr>
        <p:spPr>
          <a:xfrm>
            <a:off x="3995936" y="188640"/>
            <a:ext cx="4752528" cy="432048"/>
          </a:xfrm>
        </p:spPr>
        <p:txBody>
          <a:bodyPr>
            <a:noAutofit/>
          </a:bodyPr>
          <a:lstStyle/>
          <a:p>
            <a:r>
              <a:rPr lang="en-GB" b="1" dirty="0" err="1" smtClean="0">
                <a:latin typeface="+mj-lt"/>
                <a:ea typeface="Verdana" panose="020B0604030504040204" pitchFamily="34" charset="0"/>
                <a:cs typeface="Verdana" panose="020B0604030504040204" pitchFamily="34" charset="0"/>
              </a:rPr>
              <a:t>Argomenti</a:t>
            </a:r>
            <a:endParaRPr lang="en-GB" b="1" dirty="0">
              <a:latin typeface="+mj-lt"/>
              <a:ea typeface="Verdana" panose="020B0604030504040204" pitchFamily="34" charset="0"/>
              <a:cs typeface="Verdana" panose="020B0604030504040204" pitchFamily="34" charset="0"/>
            </a:endParaRPr>
          </a:p>
        </p:txBody>
      </p:sp>
      <p:sp>
        <p:nvSpPr>
          <p:cNvPr id="23" name="Rectangle 4">
            <a:hlinkClick r:id="rId2" action="ppaction://hlinksldjump"/>
          </p:cNvPr>
          <p:cNvSpPr txBox="1">
            <a:spLocks noChangeArrowheads="1"/>
          </p:cNvSpPr>
          <p:nvPr/>
        </p:nvSpPr>
        <p:spPr bwMode="auto">
          <a:xfrm>
            <a:off x="1447948" y="764704"/>
            <a:ext cx="6661357" cy="661559"/>
          </a:xfrm>
          <a:prstGeom prst="roundRect">
            <a:avLst/>
          </a:prstGeom>
          <a:noFill/>
        </p:spPr>
        <p:txBody>
          <a:bodyPr vert="horz" lIns="80165" tIns="40083" rIns="80165" bIns="40083" rtlCol="0" anchor="ctr">
            <a:noAutofit/>
          </a:bodyPr>
          <a:lstStyle>
            <a:lvl1pPr algn="ctr" defTabSz="914400" rtl="0" eaLnBrk="1" latinLnBrk="0" hangingPunct="1">
              <a:spcBef>
                <a:spcPct val="0"/>
              </a:spcBef>
              <a:buNone/>
              <a:defRPr sz="4000" kern="1200">
                <a:solidFill>
                  <a:schemeClr val="tx1"/>
                </a:solidFill>
                <a:latin typeface="Times New Roman" pitchFamily="18" charset="0"/>
                <a:ea typeface="+mj-ea"/>
                <a:cs typeface="Times New Roman" pitchFamily="18" charset="0"/>
              </a:defRPr>
            </a:lvl1pPr>
          </a:lstStyle>
          <a:p>
            <a:r>
              <a:rPr lang="it-IT" altLang="it-IT" sz="1800" b="1" i="1" dirty="0">
                <a:solidFill>
                  <a:srgbClr val="E46C0A"/>
                </a:solidFill>
                <a:latin typeface="+mn-lt"/>
              </a:rPr>
              <a:t>Le previsioni normative </a:t>
            </a:r>
            <a:r>
              <a:rPr lang="it-IT" altLang="it-IT" sz="1800" b="1" i="1" dirty="0" smtClean="0">
                <a:solidFill>
                  <a:srgbClr val="E46C0A"/>
                </a:solidFill>
                <a:latin typeface="+mn-lt"/>
              </a:rPr>
              <a:t>della Legge </a:t>
            </a:r>
            <a:r>
              <a:rPr lang="it-IT" altLang="it-IT" sz="1800" b="1" i="1" dirty="0">
                <a:solidFill>
                  <a:srgbClr val="E46C0A"/>
                </a:solidFill>
                <a:latin typeface="+mn-lt"/>
              </a:rPr>
              <a:t>di Stabilità </a:t>
            </a:r>
            <a:r>
              <a:rPr lang="it-IT" altLang="it-IT" sz="1800" b="1" i="1" dirty="0" smtClean="0">
                <a:solidFill>
                  <a:srgbClr val="E46C0A"/>
                </a:solidFill>
                <a:latin typeface="+mn-lt"/>
              </a:rPr>
              <a:t>2016 per gli immobili a </a:t>
            </a:r>
            <a:r>
              <a:rPr lang="it-IT" altLang="it-IT" sz="1800" b="1" i="1" dirty="0">
                <a:solidFill>
                  <a:srgbClr val="E46C0A"/>
                </a:solidFill>
                <a:latin typeface="+mn-lt"/>
              </a:rPr>
              <a:t>destinazione speciale e particolare</a:t>
            </a:r>
          </a:p>
        </p:txBody>
      </p:sp>
      <p:graphicFrame>
        <p:nvGraphicFramePr>
          <p:cNvPr id="5" name="Diagramma 4"/>
          <p:cNvGraphicFramePr/>
          <p:nvPr>
            <p:extLst>
              <p:ext uri="{D42A27DB-BD31-4B8C-83A1-F6EECF244321}">
                <p14:modId xmlns:p14="http://schemas.microsoft.com/office/powerpoint/2010/main" val="4208914792"/>
              </p:ext>
            </p:extLst>
          </p:nvPr>
        </p:nvGraphicFramePr>
        <p:xfrm>
          <a:off x="1187624" y="1642287"/>
          <a:ext cx="7173983" cy="45230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 name="Picture 2"/>
          <p:cNvPicPr>
            <a:picLocks noChangeAspect="1" noChangeArrowheads="1"/>
          </p:cNvPicPr>
          <p:nvPr/>
        </p:nvPicPr>
        <p:blipFill>
          <a:blip r:embed="rId8">
            <a:duotone>
              <a:schemeClr val="accent6">
                <a:shade val="45000"/>
                <a:satMod val="135000"/>
              </a:schemeClr>
              <a:prstClr val="white"/>
            </a:duotone>
            <a:extLst>
              <a:ext uri="{BEBA8EAE-BF5A-486C-A8C5-ECC9F3942E4B}">
                <a14:imgProps xmlns:a14="http://schemas.microsoft.com/office/drawing/2010/main">
                  <a14:imgLayer r:embed="rId9">
                    <a14:imgEffect>
                      <a14:artisticFilmGrain/>
                    </a14:imgEffect>
                    <a14:imgEffect>
                      <a14:sharpenSoften amount="6000"/>
                    </a14:imgEffect>
                    <a14:imgEffect>
                      <a14:colorTemperature colorTemp="1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0" y="740308"/>
            <a:ext cx="1054132" cy="556901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73120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1"/>
          <p:cNvSpPr txBox="1">
            <a:spLocks/>
          </p:cNvSpPr>
          <p:nvPr/>
        </p:nvSpPr>
        <p:spPr>
          <a:xfrm>
            <a:off x="3235516" y="116632"/>
            <a:ext cx="5512948" cy="432048"/>
          </a:xfrm>
          <a:prstGeom prst="rect">
            <a:avLst/>
          </a:prstGeom>
        </p:spPr>
        <p:txBody>
          <a:bodyPr vert="horz" lIns="91440" tIns="45720" rIns="91440" bIns="45720" rtlCol="0" anchor="ctr">
            <a:noAutofit/>
          </a:bodyPr>
          <a:lstStyle>
            <a:lvl1pPr algn="r" defTabSz="914400" rtl="0" eaLnBrk="1" latinLnBrk="0" hangingPunct="1">
              <a:spcBef>
                <a:spcPct val="0"/>
              </a:spcBef>
              <a:buNone/>
              <a:defRPr sz="2000" kern="1200">
                <a:solidFill>
                  <a:schemeClr val="tx1"/>
                </a:solidFill>
                <a:latin typeface="Times New Roman" pitchFamily="18" charset="0"/>
                <a:ea typeface="+mj-ea"/>
                <a:cs typeface="Times New Roman" pitchFamily="18" charset="0"/>
              </a:defRPr>
            </a:lvl1pPr>
          </a:lstStyle>
          <a:p>
            <a:pPr>
              <a:lnSpc>
                <a:spcPts val="1900"/>
              </a:lnSpc>
            </a:pPr>
            <a:r>
              <a:rPr lang="it-IT" sz="1800" b="1" dirty="0">
                <a:latin typeface="+mj-lt"/>
              </a:rPr>
              <a:t>Le previsioni normative </a:t>
            </a:r>
            <a:r>
              <a:rPr lang="it-IT" sz="1800" b="1" dirty="0" smtClean="0">
                <a:latin typeface="+mj-lt"/>
              </a:rPr>
              <a:t>della Legge </a:t>
            </a:r>
            <a:r>
              <a:rPr lang="it-IT" sz="1800" b="1" dirty="0">
                <a:latin typeface="+mj-lt"/>
              </a:rPr>
              <a:t>di Stabilità 2016</a:t>
            </a:r>
            <a:endParaRPr lang="it-IT" sz="1200" b="1" dirty="0">
              <a:latin typeface="+mj-lt"/>
            </a:endParaRPr>
          </a:p>
        </p:txBody>
      </p:sp>
      <p:pic>
        <p:nvPicPr>
          <p:cNvPr id="11" name="Picture 2"/>
          <p:cNvPicPr>
            <a:picLocks noChangeAspect="1" noChangeArrowheads="1"/>
          </p:cNvPicPr>
          <p:nvPr/>
        </p:nvPicPr>
        <p:blipFill>
          <a:blip r:embed="rId2">
            <a:duotone>
              <a:schemeClr val="accent6">
                <a:shade val="45000"/>
                <a:satMod val="135000"/>
              </a:schemeClr>
              <a:prstClr val="white"/>
            </a:duotone>
            <a:extLst>
              <a:ext uri="{BEBA8EAE-BF5A-486C-A8C5-ECC9F3942E4B}">
                <a14:imgProps xmlns:a14="http://schemas.microsoft.com/office/drawing/2010/main">
                  <a14:imgLayer r:embed="rId3">
                    <a14:imgEffect>
                      <a14:artisticFilmGrain/>
                    </a14:imgEffect>
                    <a14:imgEffect>
                      <a14:sharpenSoften amount="6000"/>
                    </a14:imgEffect>
                    <a14:imgEffect>
                      <a14:colorTemperature colorTemp="1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0" y="740308"/>
            <a:ext cx="1054132" cy="556901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Rettangolo 1"/>
          <p:cNvSpPr>
            <a:spLocks noChangeArrowheads="1"/>
          </p:cNvSpPr>
          <p:nvPr/>
        </p:nvSpPr>
        <p:spPr bwMode="auto">
          <a:xfrm>
            <a:off x="1187624" y="908720"/>
            <a:ext cx="7416628" cy="4918269"/>
          </a:xfrm>
          <a:prstGeom prst="rect">
            <a:avLst/>
          </a:prstGeom>
          <a:noFill/>
          <a:ln w="9525">
            <a:noFill/>
            <a:miter lim="800000"/>
            <a:headEnd/>
            <a:tailEnd/>
          </a:ln>
        </p:spPr>
        <p:txBody>
          <a:bodyPr wrap="square">
            <a:spAutoFit/>
          </a:bodyPr>
          <a:lstStyle/>
          <a:p>
            <a:pPr algn="ctr" fontAlgn="base">
              <a:spcBef>
                <a:spcPct val="0"/>
              </a:spcBef>
              <a:spcAft>
                <a:spcPct val="0"/>
              </a:spcAft>
            </a:pPr>
            <a:r>
              <a:rPr lang="it-IT" sz="2000" b="1" dirty="0">
                <a:solidFill>
                  <a:srgbClr val="000000"/>
                </a:solidFill>
                <a:latin typeface="+mj-lt"/>
              </a:rPr>
              <a:t>Le componenti immobiliari oggetto di stima catastale</a:t>
            </a:r>
          </a:p>
          <a:p>
            <a:pPr fontAlgn="base">
              <a:spcBef>
                <a:spcPct val="0"/>
              </a:spcBef>
              <a:spcAft>
                <a:spcPct val="0"/>
              </a:spcAft>
            </a:pPr>
            <a:endParaRPr lang="it-IT" i="1" dirty="0">
              <a:solidFill>
                <a:srgbClr val="000000"/>
              </a:solidFill>
              <a:latin typeface="+mj-lt"/>
            </a:endParaRPr>
          </a:p>
          <a:p>
            <a:pPr algn="ctr" fontAlgn="base">
              <a:spcBef>
                <a:spcPct val="0"/>
              </a:spcBef>
              <a:spcAft>
                <a:spcPct val="0"/>
              </a:spcAft>
            </a:pPr>
            <a:r>
              <a:rPr lang="it-IT" dirty="0" smtClean="0">
                <a:solidFill>
                  <a:srgbClr val="000000"/>
                </a:solidFill>
                <a:latin typeface="+mj-lt"/>
              </a:rPr>
              <a:t>Legge 28 dicembre 2015, n. 208</a:t>
            </a:r>
            <a:endParaRPr lang="it-IT" i="1" dirty="0">
              <a:solidFill>
                <a:srgbClr val="000000"/>
              </a:solidFill>
              <a:latin typeface="+mj-lt"/>
            </a:endParaRPr>
          </a:p>
          <a:p>
            <a:pPr algn="ctr" fontAlgn="base">
              <a:spcBef>
                <a:spcPct val="0"/>
              </a:spcBef>
              <a:spcAft>
                <a:spcPct val="0"/>
              </a:spcAft>
            </a:pPr>
            <a:endParaRPr lang="it-IT" i="1" dirty="0">
              <a:solidFill>
                <a:srgbClr val="000000"/>
              </a:solidFill>
              <a:latin typeface="+mj-lt"/>
            </a:endParaRPr>
          </a:p>
          <a:p>
            <a:pPr algn="ctr" fontAlgn="base">
              <a:spcBef>
                <a:spcPct val="0"/>
              </a:spcBef>
              <a:spcAft>
                <a:spcPts val="1200"/>
              </a:spcAft>
            </a:pPr>
            <a:r>
              <a:rPr lang="it-IT" b="1" dirty="0">
                <a:solidFill>
                  <a:srgbClr val="000000"/>
                </a:solidFill>
                <a:latin typeface="+mj-lt"/>
              </a:rPr>
              <a:t>Art. </a:t>
            </a:r>
            <a:r>
              <a:rPr lang="it-IT" b="1" dirty="0" smtClean="0">
                <a:solidFill>
                  <a:srgbClr val="000000"/>
                </a:solidFill>
                <a:latin typeface="+mj-lt"/>
              </a:rPr>
              <a:t>1 - </a:t>
            </a:r>
            <a:r>
              <a:rPr lang="it-IT" b="1" dirty="0" smtClean="0">
                <a:solidFill>
                  <a:srgbClr val="E46C0A"/>
                </a:solidFill>
                <a:latin typeface="+mj-lt"/>
              </a:rPr>
              <a:t>comma </a:t>
            </a:r>
            <a:r>
              <a:rPr lang="it-IT" b="1" dirty="0">
                <a:solidFill>
                  <a:srgbClr val="E46C0A"/>
                </a:solidFill>
                <a:latin typeface="+mj-lt"/>
              </a:rPr>
              <a:t>21</a:t>
            </a:r>
          </a:p>
          <a:p>
            <a:pPr marL="442913" indent="277813" algn="just" fontAlgn="base">
              <a:lnSpc>
                <a:spcPct val="120000"/>
              </a:lnSpc>
              <a:spcBef>
                <a:spcPct val="0"/>
              </a:spcBef>
              <a:spcAft>
                <a:spcPts val="1200"/>
              </a:spcAft>
            </a:pPr>
            <a:r>
              <a:rPr lang="it-IT" i="1" dirty="0" smtClean="0">
                <a:solidFill>
                  <a:srgbClr val="000000"/>
                </a:solidFill>
                <a:latin typeface="+mj-lt"/>
              </a:rPr>
              <a:t>A decorrere </a:t>
            </a:r>
            <a:r>
              <a:rPr lang="it-IT" b="1" i="1" dirty="0" smtClean="0">
                <a:solidFill>
                  <a:srgbClr val="C00000"/>
                </a:solidFill>
                <a:uFill>
                  <a:solidFill>
                    <a:srgbClr val="C00000"/>
                  </a:solidFill>
                </a:uFill>
                <a:latin typeface="+mj-lt"/>
              </a:rPr>
              <a:t>dal 1° gennaio 2016</a:t>
            </a:r>
            <a:r>
              <a:rPr lang="it-IT" i="1" dirty="0" smtClean="0">
                <a:solidFill>
                  <a:srgbClr val="000000"/>
                </a:solidFill>
                <a:latin typeface="+mj-lt"/>
              </a:rPr>
              <a:t>, la determinazione della rendita catastale degli immobili a destinazione speciale e particolare, censibili nelle categorie catastali dei gruppi D ed E, è effettuata, tramite stima diretta, </a:t>
            </a:r>
            <a:r>
              <a:rPr lang="it-IT" i="1" dirty="0" smtClean="0">
                <a:solidFill>
                  <a:srgbClr val="000000"/>
                </a:solidFill>
                <a:uFill>
                  <a:solidFill>
                    <a:srgbClr val="C00000"/>
                  </a:solidFill>
                </a:uFill>
                <a:latin typeface="+mj-lt"/>
              </a:rPr>
              <a:t>tenendo conto del </a:t>
            </a:r>
            <a:r>
              <a:rPr lang="it-IT" sz="2000" b="1" i="1" dirty="0" smtClean="0">
                <a:solidFill>
                  <a:srgbClr val="C00000"/>
                </a:solidFill>
                <a:uFill>
                  <a:solidFill>
                    <a:srgbClr val="C00000"/>
                  </a:solidFill>
                </a:uFill>
                <a:latin typeface="+mj-lt"/>
              </a:rPr>
              <a:t>suolo</a:t>
            </a:r>
            <a:r>
              <a:rPr lang="it-IT" sz="2000" i="1" dirty="0" smtClean="0">
                <a:solidFill>
                  <a:srgbClr val="000000"/>
                </a:solidFill>
                <a:uFill>
                  <a:solidFill>
                    <a:srgbClr val="C00000"/>
                  </a:solidFill>
                </a:uFill>
                <a:latin typeface="+mj-lt"/>
              </a:rPr>
              <a:t> </a:t>
            </a:r>
            <a:r>
              <a:rPr lang="it-IT" i="1" dirty="0" smtClean="0">
                <a:solidFill>
                  <a:srgbClr val="000000"/>
                </a:solidFill>
                <a:uFill>
                  <a:solidFill>
                    <a:srgbClr val="C00000"/>
                  </a:solidFill>
                </a:uFill>
                <a:latin typeface="+mj-lt"/>
              </a:rPr>
              <a:t>e delle </a:t>
            </a:r>
            <a:r>
              <a:rPr lang="it-IT" sz="2000" b="1" i="1" dirty="0" smtClean="0">
                <a:solidFill>
                  <a:srgbClr val="C00000"/>
                </a:solidFill>
                <a:uFill>
                  <a:solidFill>
                    <a:srgbClr val="C00000"/>
                  </a:solidFill>
                </a:uFill>
                <a:latin typeface="+mj-lt"/>
              </a:rPr>
              <a:t>costruzioni</a:t>
            </a:r>
            <a:r>
              <a:rPr lang="it-IT" i="1" dirty="0" smtClean="0">
                <a:solidFill>
                  <a:srgbClr val="000000"/>
                </a:solidFill>
                <a:uFill>
                  <a:solidFill>
                    <a:srgbClr val="C00000"/>
                  </a:solidFill>
                </a:uFill>
                <a:latin typeface="+mj-lt"/>
              </a:rPr>
              <a:t>, nonché degli </a:t>
            </a:r>
            <a:r>
              <a:rPr lang="it-IT" sz="2000" b="1" i="1" dirty="0" smtClean="0">
                <a:solidFill>
                  <a:srgbClr val="C00000"/>
                </a:solidFill>
                <a:uFill>
                  <a:solidFill>
                    <a:srgbClr val="C00000"/>
                  </a:solidFill>
                </a:uFill>
                <a:latin typeface="+mj-lt"/>
              </a:rPr>
              <a:t>elementi</a:t>
            </a:r>
            <a:r>
              <a:rPr lang="it-IT" i="1" dirty="0" smtClean="0">
                <a:solidFill>
                  <a:srgbClr val="000000"/>
                </a:solidFill>
                <a:uFill>
                  <a:solidFill>
                    <a:srgbClr val="C00000"/>
                  </a:solidFill>
                </a:uFill>
                <a:latin typeface="+mj-lt"/>
              </a:rPr>
              <a:t> ad essi strutturalmente </a:t>
            </a:r>
            <a:r>
              <a:rPr lang="it-IT" sz="2000" b="1" i="1" dirty="0" smtClean="0">
                <a:solidFill>
                  <a:srgbClr val="C00000"/>
                </a:solidFill>
                <a:uFill>
                  <a:solidFill>
                    <a:srgbClr val="C00000"/>
                  </a:solidFill>
                </a:uFill>
                <a:latin typeface="+mj-lt"/>
              </a:rPr>
              <a:t>connessi</a:t>
            </a:r>
            <a:r>
              <a:rPr lang="it-IT" i="1" dirty="0" smtClean="0">
                <a:solidFill>
                  <a:srgbClr val="000000"/>
                </a:solidFill>
                <a:uFill>
                  <a:solidFill>
                    <a:srgbClr val="C00000"/>
                  </a:solidFill>
                </a:uFill>
                <a:latin typeface="+mj-lt"/>
              </a:rPr>
              <a:t> che ne accrescono la </a:t>
            </a:r>
            <a:r>
              <a:rPr lang="it-IT" sz="2000" b="1" i="1" dirty="0" smtClean="0">
                <a:solidFill>
                  <a:srgbClr val="C00000"/>
                </a:solidFill>
                <a:uFill>
                  <a:solidFill>
                    <a:srgbClr val="C00000"/>
                  </a:solidFill>
                </a:uFill>
                <a:latin typeface="+mj-lt"/>
              </a:rPr>
              <a:t>qualità</a:t>
            </a:r>
            <a:r>
              <a:rPr lang="it-IT" i="1" dirty="0" smtClean="0">
                <a:solidFill>
                  <a:srgbClr val="000000"/>
                </a:solidFill>
                <a:uFill>
                  <a:solidFill>
                    <a:srgbClr val="C00000"/>
                  </a:solidFill>
                </a:uFill>
                <a:latin typeface="+mj-lt"/>
              </a:rPr>
              <a:t> e </a:t>
            </a:r>
            <a:r>
              <a:rPr lang="it-IT" sz="2000" b="1" i="1" dirty="0" smtClean="0">
                <a:solidFill>
                  <a:srgbClr val="C00000"/>
                </a:solidFill>
                <a:uFill>
                  <a:solidFill>
                    <a:srgbClr val="C00000"/>
                  </a:solidFill>
                </a:uFill>
                <a:latin typeface="+mj-lt"/>
              </a:rPr>
              <a:t>l'utilità</a:t>
            </a:r>
            <a:r>
              <a:rPr lang="it-IT" i="1" dirty="0" smtClean="0">
                <a:solidFill>
                  <a:srgbClr val="000000"/>
                </a:solidFill>
                <a:latin typeface="+mj-lt"/>
              </a:rPr>
              <a:t>, nei limiti dell'ordinario apprezzamento.</a:t>
            </a:r>
          </a:p>
          <a:p>
            <a:pPr marL="442913" indent="277813" algn="just" fontAlgn="base">
              <a:lnSpc>
                <a:spcPct val="120000"/>
              </a:lnSpc>
              <a:spcBef>
                <a:spcPct val="0"/>
              </a:spcBef>
              <a:spcAft>
                <a:spcPts val="1200"/>
              </a:spcAft>
            </a:pPr>
            <a:r>
              <a:rPr lang="it-IT" i="1" dirty="0" smtClean="0">
                <a:solidFill>
                  <a:srgbClr val="000000"/>
                </a:solidFill>
                <a:uFill>
                  <a:solidFill>
                    <a:srgbClr val="C00000"/>
                  </a:solidFill>
                </a:uFill>
                <a:latin typeface="+mj-lt"/>
              </a:rPr>
              <a:t>Sono </a:t>
            </a:r>
            <a:r>
              <a:rPr lang="it-IT" b="1" i="1" dirty="0">
                <a:solidFill>
                  <a:srgbClr val="000000"/>
                </a:solidFill>
                <a:uFill>
                  <a:solidFill>
                    <a:srgbClr val="C00000"/>
                  </a:solidFill>
                </a:uFill>
                <a:latin typeface="+mj-lt"/>
              </a:rPr>
              <a:t>esclusi</a:t>
            </a:r>
            <a:r>
              <a:rPr lang="it-IT" i="1" dirty="0">
                <a:solidFill>
                  <a:srgbClr val="000000"/>
                </a:solidFill>
                <a:uFill>
                  <a:solidFill>
                    <a:srgbClr val="C00000"/>
                  </a:solidFill>
                </a:uFill>
                <a:latin typeface="+mj-lt"/>
              </a:rPr>
              <a:t> dalla stessa stima diretta macchinari, congegni, attrezzature ed altri impianti, funzionali allo specifico processo produttivo</a:t>
            </a:r>
            <a:r>
              <a:rPr lang="it-IT" i="1" dirty="0">
                <a:solidFill>
                  <a:srgbClr val="000000"/>
                </a:solidFill>
                <a:latin typeface="+mj-lt"/>
              </a:rPr>
              <a:t>.</a:t>
            </a:r>
          </a:p>
        </p:txBody>
      </p:sp>
    </p:spTree>
    <p:extLst>
      <p:ext uri="{BB962C8B-B14F-4D97-AF65-F5344CB8AC3E}">
        <p14:creationId xmlns:p14="http://schemas.microsoft.com/office/powerpoint/2010/main" val="739225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duotone>
              <a:schemeClr val="accent6">
                <a:shade val="45000"/>
                <a:satMod val="135000"/>
              </a:schemeClr>
              <a:prstClr val="white"/>
            </a:duotone>
            <a:extLst>
              <a:ext uri="{BEBA8EAE-BF5A-486C-A8C5-ECC9F3942E4B}">
                <a14:imgProps xmlns:a14="http://schemas.microsoft.com/office/drawing/2010/main">
                  <a14:imgLayer r:embed="rId3">
                    <a14:imgEffect>
                      <a14:artisticFilmGrain/>
                    </a14:imgEffect>
                    <a14:imgEffect>
                      <a14:sharpenSoften amount="6000"/>
                    </a14:imgEffect>
                    <a14:imgEffect>
                      <a14:colorTemperature colorTemp="1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0" y="740308"/>
            <a:ext cx="1054132" cy="556901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Rettangolo 1"/>
          <p:cNvSpPr>
            <a:spLocks noChangeArrowheads="1"/>
          </p:cNvSpPr>
          <p:nvPr/>
        </p:nvSpPr>
        <p:spPr bwMode="auto">
          <a:xfrm>
            <a:off x="1475656" y="741982"/>
            <a:ext cx="5256584" cy="1292662"/>
          </a:xfrm>
          <a:prstGeom prst="rect">
            <a:avLst/>
          </a:prstGeom>
          <a:noFill/>
          <a:ln w="9525">
            <a:noFill/>
            <a:miter lim="800000"/>
            <a:headEnd/>
            <a:tailEnd/>
          </a:ln>
        </p:spPr>
        <p:txBody>
          <a:bodyPr wrap="square">
            <a:spAutoFit/>
          </a:bodyPr>
          <a:lstStyle/>
          <a:p>
            <a:pPr lvl="0" algn="just" fontAlgn="base">
              <a:spcBef>
                <a:spcPct val="0"/>
              </a:spcBef>
              <a:spcAft>
                <a:spcPts val="600"/>
              </a:spcAft>
            </a:pPr>
            <a:r>
              <a:rPr lang="it-IT" dirty="0">
                <a:solidFill>
                  <a:srgbClr val="000000"/>
                </a:solidFill>
                <a:latin typeface="+mj-lt"/>
              </a:rPr>
              <a:t>Le </a:t>
            </a:r>
            <a:r>
              <a:rPr lang="it-IT" sz="2000" b="1" u="sng" dirty="0">
                <a:solidFill>
                  <a:srgbClr val="C00000"/>
                </a:solidFill>
                <a:uFill>
                  <a:solidFill>
                    <a:srgbClr val="C00000"/>
                  </a:solidFill>
                </a:uFill>
                <a:latin typeface="+mj-lt"/>
              </a:rPr>
              <a:t>componenti</a:t>
            </a:r>
            <a:r>
              <a:rPr lang="it-IT" dirty="0">
                <a:solidFill>
                  <a:srgbClr val="000000"/>
                </a:solidFill>
                <a:latin typeface="+mj-lt"/>
              </a:rPr>
              <a:t> costituenti l’unità immobiliare urbana possono essere sostanzialmente distinte, in relazione alla loro </a:t>
            </a:r>
            <a:r>
              <a:rPr lang="it-IT" b="1" dirty="0">
                <a:solidFill>
                  <a:srgbClr val="000000"/>
                </a:solidFill>
                <a:latin typeface="+mj-lt"/>
              </a:rPr>
              <a:t>rilevanza o meno nella </a:t>
            </a:r>
            <a:r>
              <a:rPr lang="it-IT" sz="2000" b="1" dirty="0">
                <a:solidFill>
                  <a:srgbClr val="C00000"/>
                </a:solidFill>
                <a:latin typeface="+mj-lt"/>
              </a:rPr>
              <a:t>stima catastale</a:t>
            </a:r>
            <a:r>
              <a:rPr lang="it-IT" dirty="0">
                <a:solidFill>
                  <a:srgbClr val="000000"/>
                </a:solidFill>
                <a:latin typeface="+mj-lt"/>
              </a:rPr>
              <a:t>, nelle </a:t>
            </a:r>
            <a:r>
              <a:rPr lang="it-IT" dirty="0" smtClean="0">
                <a:solidFill>
                  <a:srgbClr val="000000"/>
                </a:solidFill>
                <a:latin typeface="+mj-lt"/>
              </a:rPr>
              <a:t>quattro </a:t>
            </a:r>
            <a:r>
              <a:rPr lang="it-IT" dirty="0">
                <a:solidFill>
                  <a:srgbClr val="000000"/>
                </a:solidFill>
                <a:latin typeface="+mj-lt"/>
              </a:rPr>
              <a:t>categorie</a:t>
            </a:r>
            <a:r>
              <a:rPr lang="it-IT" dirty="0" smtClean="0">
                <a:solidFill>
                  <a:srgbClr val="000000"/>
                </a:solidFill>
                <a:latin typeface="+mj-lt"/>
              </a:rPr>
              <a:t>:</a:t>
            </a:r>
            <a:endParaRPr lang="it-IT" dirty="0">
              <a:solidFill>
                <a:srgbClr val="000000"/>
              </a:solidFill>
              <a:latin typeface="+mj-lt"/>
            </a:endParaRPr>
          </a:p>
        </p:txBody>
      </p:sp>
      <p:sp>
        <p:nvSpPr>
          <p:cNvPr id="5" name="Titolo 1"/>
          <p:cNvSpPr txBox="1">
            <a:spLocks/>
          </p:cNvSpPr>
          <p:nvPr/>
        </p:nvSpPr>
        <p:spPr>
          <a:xfrm>
            <a:off x="3235516" y="116632"/>
            <a:ext cx="5512948" cy="432048"/>
          </a:xfrm>
          <a:prstGeom prst="rect">
            <a:avLst/>
          </a:prstGeom>
        </p:spPr>
        <p:txBody>
          <a:bodyPr vert="horz" lIns="91440" tIns="45720" rIns="91440" bIns="45720" rtlCol="0" anchor="ctr">
            <a:noAutofit/>
          </a:bodyPr>
          <a:lstStyle>
            <a:lvl1pPr algn="r" defTabSz="914400" rtl="0" eaLnBrk="1" latinLnBrk="0" hangingPunct="1">
              <a:spcBef>
                <a:spcPct val="0"/>
              </a:spcBef>
              <a:buNone/>
              <a:defRPr sz="2000" kern="1200">
                <a:solidFill>
                  <a:schemeClr val="tx1"/>
                </a:solidFill>
                <a:latin typeface="Times New Roman" pitchFamily="18" charset="0"/>
                <a:ea typeface="+mj-ea"/>
                <a:cs typeface="Times New Roman" pitchFamily="18" charset="0"/>
              </a:defRPr>
            </a:lvl1pPr>
          </a:lstStyle>
          <a:p>
            <a:pPr>
              <a:lnSpc>
                <a:spcPts val="1900"/>
              </a:lnSpc>
            </a:pPr>
            <a:r>
              <a:rPr lang="it-IT" sz="1800" b="1" dirty="0">
                <a:latin typeface="+mj-lt"/>
              </a:rPr>
              <a:t>Le previsioni normative </a:t>
            </a:r>
            <a:r>
              <a:rPr lang="it-IT" sz="1800" b="1" dirty="0" smtClean="0">
                <a:latin typeface="+mj-lt"/>
              </a:rPr>
              <a:t>della Legge </a:t>
            </a:r>
            <a:r>
              <a:rPr lang="it-IT" sz="1800" b="1" dirty="0">
                <a:latin typeface="+mj-lt"/>
              </a:rPr>
              <a:t>di Stabilità 2016</a:t>
            </a:r>
            <a:endParaRPr lang="it-IT" sz="1200" b="1" dirty="0">
              <a:latin typeface="+mj-lt"/>
            </a:endParaRPr>
          </a:p>
        </p:txBody>
      </p:sp>
      <p:pic>
        <p:nvPicPr>
          <p:cNvPr id="4" name="Picture 2"/>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21341865">
            <a:off x="6113972" y="1087968"/>
            <a:ext cx="2940065" cy="2157303"/>
          </a:xfrm>
          <a:prstGeom prst="rect">
            <a:avLst/>
          </a:prstGeom>
          <a:noFill/>
          <a:ln>
            <a:noFill/>
          </a:ln>
          <a:scene3d>
            <a:camera prst="orthographicFront">
              <a:rot lat="606506" lon="21426826" rev="20753568"/>
            </a:camera>
            <a:lightRig rig="threePt" dir="t"/>
          </a:scene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 name="Gruppo 1"/>
          <p:cNvGrpSpPr/>
          <p:nvPr/>
        </p:nvGrpSpPr>
        <p:grpSpPr>
          <a:xfrm>
            <a:off x="251520" y="1463442"/>
            <a:ext cx="7128792" cy="4461862"/>
            <a:chOff x="251520" y="1463442"/>
            <a:chExt cx="7128792" cy="4461862"/>
          </a:xfrm>
        </p:grpSpPr>
        <p:graphicFrame>
          <p:nvGraphicFramePr>
            <p:cNvPr id="3" name="Diagramma 2"/>
            <p:cNvGraphicFramePr/>
            <p:nvPr>
              <p:extLst>
                <p:ext uri="{D42A27DB-BD31-4B8C-83A1-F6EECF244321}">
                  <p14:modId xmlns:p14="http://schemas.microsoft.com/office/powerpoint/2010/main" val="202685366"/>
                </p:ext>
              </p:extLst>
            </p:nvPr>
          </p:nvGraphicFramePr>
          <p:xfrm>
            <a:off x="251520" y="1463442"/>
            <a:ext cx="7128792" cy="446186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0" name="Figura a mano libera 9"/>
            <p:cNvSpPr/>
            <p:nvPr/>
          </p:nvSpPr>
          <p:spPr>
            <a:xfrm>
              <a:off x="665018" y="2318327"/>
              <a:ext cx="5606473" cy="3408218"/>
            </a:xfrm>
            <a:custGeom>
              <a:avLst/>
              <a:gdLst>
                <a:gd name="connsiteX0" fmla="*/ 1154546 w 5606473"/>
                <a:gd name="connsiteY0" fmla="*/ 36946 h 3408218"/>
                <a:gd name="connsiteX1" fmla="*/ 5467927 w 5606473"/>
                <a:gd name="connsiteY1" fmla="*/ 0 h 3408218"/>
                <a:gd name="connsiteX2" fmla="*/ 5606473 w 5606473"/>
                <a:gd name="connsiteY2" fmla="*/ 1644073 h 3408218"/>
                <a:gd name="connsiteX3" fmla="*/ 3269673 w 5606473"/>
                <a:gd name="connsiteY3" fmla="*/ 1690255 h 3408218"/>
                <a:gd name="connsiteX4" fmla="*/ 3177309 w 5606473"/>
                <a:gd name="connsiteY4" fmla="*/ 3408218 h 3408218"/>
                <a:gd name="connsiteX5" fmla="*/ 0 w 5606473"/>
                <a:gd name="connsiteY5" fmla="*/ 3398982 h 3408218"/>
                <a:gd name="connsiteX6" fmla="*/ 1154546 w 5606473"/>
                <a:gd name="connsiteY6" fmla="*/ 36946 h 3408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6473" h="3408218">
                  <a:moveTo>
                    <a:pt x="1154546" y="36946"/>
                  </a:moveTo>
                  <a:lnTo>
                    <a:pt x="5467927" y="0"/>
                  </a:lnTo>
                  <a:lnTo>
                    <a:pt x="5606473" y="1644073"/>
                  </a:lnTo>
                  <a:lnTo>
                    <a:pt x="3269673" y="1690255"/>
                  </a:lnTo>
                  <a:lnTo>
                    <a:pt x="3177309" y="3408218"/>
                  </a:lnTo>
                  <a:lnTo>
                    <a:pt x="0" y="3398982"/>
                  </a:lnTo>
                  <a:lnTo>
                    <a:pt x="1154546" y="36946"/>
                  </a:lnTo>
                  <a:close/>
                </a:path>
              </a:pathLst>
            </a:custGeom>
            <a:noFill/>
            <a:ln>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1550813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duotone>
              <a:schemeClr val="accent6">
                <a:shade val="45000"/>
                <a:satMod val="135000"/>
              </a:schemeClr>
              <a:prstClr val="white"/>
            </a:duotone>
            <a:extLst>
              <a:ext uri="{BEBA8EAE-BF5A-486C-A8C5-ECC9F3942E4B}">
                <a14:imgProps xmlns:a14="http://schemas.microsoft.com/office/drawing/2010/main">
                  <a14:imgLayer r:embed="rId3">
                    <a14:imgEffect>
                      <a14:artisticFilmGrain/>
                    </a14:imgEffect>
                    <a14:imgEffect>
                      <a14:sharpenSoften amount="6000"/>
                    </a14:imgEffect>
                    <a14:imgEffect>
                      <a14:colorTemperature colorTemp="1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0" y="740308"/>
            <a:ext cx="1054132" cy="556901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Rettangolo 1"/>
          <p:cNvSpPr>
            <a:spLocks noChangeArrowheads="1"/>
          </p:cNvSpPr>
          <p:nvPr/>
        </p:nvSpPr>
        <p:spPr bwMode="auto">
          <a:xfrm>
            <a:off x="1692400" y="1196752"/>
            <a:ext cx="6480000" cy="5040000"/>
          </a:xfrm>
          <a:prstGeom prst="rect">
            <a:avLst/>
          </a:prstGeom>
          <a:noFill/>
          <a:ln w="9525">
            <a:noFill/>
            <a:miter lim="800000"/>
            <a:headEnd/>
            <a:tailEnd/>
          </a:ln>
        </p:spPr>
        <p:txBody>
          <a:bodyPr wrap="square">
            <a:spAutoFit/>
          </a:bodyPr>
          <a:lstStyle/>
          <a:p>
            <a:pPr algn="ctr">
              <a:lnSpc>
                <a:spcPct val="140000"/>
              </a:lnSpc>
              <a:spcAft>
                <a:spcPts val="600"/>
              </a:spcAft>
            </a:pPr>
            <a:r>
              <a:rPr lang="it-IT" sz="2800" b="1" i="1" dirty="0" smtClean="0">
                <a:solidFill>
                  <a:srgbClr val="C00000"/>
                </a:solidFill>
              </a:rPr>
              <a:t>Suolo</a:t>
            </a:r>
          </a:p>
          <a:p>
            <a:pPr algn="ctr">
              <a:lnSpc>
                <a:spcPct val="140000"/>
              </a:lnSpc>
              <a:spcAft>
                <a:spcPts val="600"/>
              </a:spcAft>
            </a:pPr>
            <a:endParaRPr lang="it-IT" sz="1100" b="1" i="1" dirty="0">
              <a:solidFill>
                <a:srgbClr val="C00000"/>
              </a:solidFill>
            </a:endParaRPr>
          </a:p>
          <a:p>
            <a:pPr marL="342900" indent="-342900">
              <a:lnSpc>
                <a:spcPct val="120000"/>
              </a:lnSpc>
              <a:spcAft>
                <a:spcPts val="1800"/>
              </a:spcAft>
              <a:buFont typeface="Arial" panose="020B0604020202020204" pitchFamily="34" charset="0"/>
              <a:buChar char="•"/>
            </a:pPr>
            <a:r>
              <a:rPr lang="it-IT" sz="2000" dirty="0" smtClean="0"/>
              <a:t>Non </a:t>
            </a:r>
            <a:r>
              <a:rPr lang="it-IT" sz="2000" dirty="0"/>
              <a:t>emergono particolari problematiche per la sua </a:t>
            </a:r>
            <a:r>
              <a:rPr lang="it-IT" sz="2000" dirty="0" smtClean="0"/>
              <a:t>individuazione</a:t>
            </a:r>
          </a:p>
          <a:p>
            <a:pPr marL="342900" indent="-342900">
              <a:lnSpc>
                <a:spcPct val="120000"/>
              </a:lnSpc>
              <a:spcAft>
                <a:spcPts val="1800"/>
              </a:spcAft>
              <a:buFont typeface="Arial" panose="020B0604020202020204" pitchFamily="34" charset="0"/>
              <a:buChar char="•"/>
            </a:pPr>
            <a:r>
              <a:rPr lang="it-IT" sz="2000" dirty="0" smtClean="0"/>
              <a:t>Si tratta essenzialmente </a:t>
            </a:r>
            <a:r>
              <a:rPr lang="it-IT" sz="2000" dirty="0"/>
              <a:t>del </a:t>
            </a:r>
            <a:r>
              <a:rPr lang="it-IT" sz="2000" b="1" dirty="0"/>
              <a:t>lotto di terreno </a:t>
            </a:r>
            <a:r>
              <a:rPr lang="it-IT" sz="2000" dirty="0"/>
              <a:t>su cui ricade l’unità immobiliare, così come rappresentato nelle planimetrie catastali, redatte nel rispetto delle disposizioni regolanti la </a:t>
            </a:r>
            <a:r>
              <a:rPr lang="it-IT" sz="2000" dirty="0" smtClean="0"/>
              <a:t>materia</a:t>
            </a:r>
          </a:p>
          <a:p>
            <a:pPr marL="342900" indent="-342900">
              <a:lnSpc>
                <a:spcPct val="120000"/>
              </a:lnSpc>
              <a:spcAft>
                <a:spcPts val="1800"/>
              </a:spcAft>
              <a:buFont typeface="Arial" panose="020B0604020202020204" pitchFamily="34" charset="0"/>
              <a:buChar char="•"/>
            </a:pPr>
            <a:r>
              <a:rPr lang="it-IT" sz="2000" dirty="0" smtClean="0"/>
              <a:t>Esso </a:t>
            </a:r>
            <a:r>
              <a:rPr lang="it-IT" sz="2000" dirty="0"/>
              <a:t>è rappresentato, di norma, da </a:t>
            </a:r>
            <a:r>
              <a:rPr lang="it-IT" sz="2000" i="1" dirty="0"/>
              <a:t>aree coperte</a:t>
            </a:r>
            <a:r>
              <a:rPr lang="it-IT" sz="2000" dirty="0"/>
              <a:t>, </a:t>
            </a:r>
            <a:r>
              <a:rPr lang="it-IT" sz="2000" i="1" dirty="0"/>
              <a:t>sedime</a:t>
            </a:r>
            <a:r>
              <a:rPr lang="it-IT" sz="2000" dirty="0"/>
              <a:t> delle costruzioni costituenti l’unità immobiliare, e da </a:t>
            </a:r>
            <a:r>
              <a:rPr lang="it-IT" sz="2000" i="1" dirty="0"/>
              <a:t>aree scoperte</a:t>
            </a:r>
            <a:r>
              <a:rPr lang="it-IT" sz="2000" dirty="0"/>
              <a:t>, accessorie e </a:t>
            </a:r>
            <a:r>
              <a:rPr lang="it-IT" sz="2000" dirty="0" smtClean="0"/>
              <a:t>pertinenziali</a:t>
            </a:r>
            <a:endParaRPr lang="it-IT" sz="2000" dirty="0"/>
          </a:p>
        </p:txBody>
      </p:sp>
      <p:sp>
        <p:nvSpPr>
          <p:cNvPr id="5" name="Titolo 1"/>
          <p:cNvSpPr txBox="1">
            <a:spLocks/>
          </p:cNvSpPr>
          <p:nvPr/>
        </p:nvSpPr>
        <p:spPr>
          <a:xfrm>
            <a:off x="3235516" y="116632"/>
            <a:ext cx="5512948" cy="432048"/>
          </a:xfrm>
          <a:prstGeom prst="rect">
            <a:avLst/>
          </a:prstGeom>
        </p:spPr>
        <p:txBody>
          <a:bodyPr vert="horz" lIns="91440" tIns="45720" rIns="91440" bIns="45720" rtlCol="0" anchor="ctr">
            <a:noAutofit/>
          </a:bodyPr>
          <a:lstStyle>
            <a:lvl1pPr algn="r" defTabSz="914400" rtl="0" eaLnBrk="1" latinLnBrk="0" hangingPunct="1">
              <a:spcBef>
                <a:spcPct val="0"/>
              </a:spcBef>
              <a:buNone/>
              <a:defRPr sz="2000" kern="1200">
                <a:solidFill>
                  <a:schemeClr val="tx1"/>
                </a:solidFill>
                <a:latin typeface="Times New Roman" pitchFamily="18" charset="0"/>
                <a:ea typeface="+mj-ea"/>
                <a:cs typeface="Times New Roman" pitchFamily="18" charset="0"/>
              </a:defRPr>
            </a:lvl1pPr>
          </a:lstStyle>
          <a:p>
            <a:pPr>
              <a:lnSpc>
                <a:spcPts val="1900"/>
              </a:lnSpc>
            </a:pPr>
            <a:r>
              <a:rPr lang="it-IT" sz="1800" b="1" dirty="0">
                <a:latin typeface="+mj-lt"/>
              </a:rPr>
              <a:t>Le previsioni normative </a:t>
            </a:r>
            <a:r>
              <a:rPr lang="it-IT" sz="1800" b="1" dirty="0" smtClean="0">
                <a:latin typeface="+mj-lt"/>
              </a:rPr>
              <a:t>della Legge </a:t>
            </a:r>
            <a:r>
              <a:rPr lang="it-IT" sz="1800" b="1" dirty="0">
                <a:latin typeface="+mj-lt"/>
              </a:rPr>
              <a:t>di Stabilità 2016</a:t>
            </a:r>
            <a:endParaRPr lang="it-IT" sz="1200" b="1" dirty="0">
              <a:latin typeface="+mj-lt"/>
            </a:endParaRPr>
          </a:p>
        </p:txBody>
      </p:sp>
      <p:sp>
        <p:nvSpPr>
          <p:cNvPr id="2" name="Rettangolo 1"/>
          <p:cNvSpPr/>
          <p:nvPr/>
        </p:nvSpPr>
        <p:spPr>
          <a:xfrm>
            <a:off x="1692400" y="768119"/>
            <a:ext cx="2736304" cy="393954"/>
          </a:xfrm>
          <a:prstGeom prst="rect">
            <a:avLst/>
          </a:prstGeom>
          <a:solidFill>
            <a:srgbClr val="00B050"/>
          </a:solidFill>
          <a:ln>
            <a:noFill/>
          </a:ln>
        </p:spPr>
        <p:txBody>
          <a:bodyPr wrap="square">
            <a:spAutoFit/>
          </a:bodyPr>
          <a:lstStyle/>
          <a:p>
            <a:pPr algn="ctr">
              <a:lnSpc>
                <a:spcPct val="140000"/>
              </a:lnSpc>
              <a:spcAft>
                <a:spcPts val="1200"/>
              </a:spcAft>
            </a:pPr>
            <a:r>
              <a:rPr lang="it-IT" sz="1400" b="1" dirty="0" smtClean="0">
                <a:solidFill>
                  <a:schemeClr val="bg1"/>
                </a:solidFill>
                <a:latin typeface="Arial Narrow" panose="020B0606020202030204" pitchFamily="34" charset="0"/>
              </a:rPr>
              <a:t>da </a:t>
            </a:r>
            <a:r>
              <a:rPr lang="it-IT" sz="1400" b="1" u="sng" dirty="0" smtClean="0">
                <a:solidFill>
                  <a:schemeClr val="bg1"/>
                </a:solidFill>
                <a:latin typeface="Arial Narrow" panose="020B0606020202030204" pitchFamily="34" charset="0"/>
              </a:rPr>
              <a:t>INCLUDERE</a:t>
            </a:r>
            <a:r>
              <a:rPr lang="it-IT" sz="1400" b="1" dirty="0" smtClean="0">
                <a:solidFill>
                  <a:schemeClr val="bg1"/>
                </a:solidFill>
                <a:latin typeface="Arial Narrow" panose="020B0606020202030204" pitchFamily="34" charset="0"/>
              </a:rPr>
              <a:t> nella </a:t>
            </a:r>
            <a:r>
              <a:rPr lang="it-IT" sz="1400" b="1" dirty="0">
                <a:solidFill>
                  <a:schemeClr val="bg1"/>
                </a:solidFill>
                <a:latin typeface="Arial Narrow" panose="020B0606020202030204" pitchFamily="34" charset="0"/>
              </a:rPr>
              <a:t>stima </a:t>
            </a:r>
            <a:r>
              <a:rPr lang="it-IT" sz="1400" b="1" dirty="0" smtClean="0">
                <a:solidFill>
                  <a:schemeClr val="bg1"/>
                </a:solidFill>
                <a:latin typeface="Arial Narrow" panose="020B0606020202030204" pitchFamily="34" charset="0"/>
              </a:rPr>
              <a:t>catastale</a:t>
            </a:r>
            <a:endParaRPr lang="it-IT" sz="14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1550813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duotone>
              <a:schemeClr val="accent6">
                <a:shade val="45000"/>
                <a:satMod val="135000"/>
              </a:schemeClr>
              <a:prstClr val="white"/>
            </a:duotone>
            <a:extLst>
              <a:ext uri="{BEBA8EAE-BF5A-486C-A8C5-ECC9F3942E4B}">
                <a14:imgProps xmlns:a14="http://schemas.microsoft.com/office/drawing/2010/main">
                  <a14:imgLayer r:embed="rId3">
                    <a14:imgEffect>
                      <a14:artisticFilmGrain/>
                    </a14:imgEffect>
                    <a14:imgEffect>
                      <a14:sharpenSoften amount="6000"/>
                    </a14:imgEffect>
                    <a14:imgEffect>
                      <a14:colorTemperature colorTemp="1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0" y="740308"/>
            <a:ext cx="1054132" cy="556901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Rettangolo 1"/>
          <p:cNvSpPr>
            <a:spLocks noChangeArrowheads="1"/>
          </p:cNvSpPr>
          <p:nvPr/>
        </p:nvSpPr>
        <p:spPr bwMode="auto">
          <a:xfrm>
            <a:off x="1692400" y="1195200"/>
            <a:ext cx="6480000" cy="2954655"/>
          </a:xfrm>
          <a:prstGeom prst="rect">
            <a:avLst/>
          </a:prstGeom>
          <a:noFill/>
          <a:ln w="9525">
            <a:noFill/>
            <a:miter lim="800000"/>
            <a:headEnd/>
            <a:tailEnd/>
          </a:ln>
        </p:spPr>
        <p:txBody>
          <a:bodyPr wrap="square">
            <a:spAutoFit/>
          </a:bodyPr>
          <a:lstStyle/>
          <a:p>
            <a:pPr algn="ctr">
              <a:lnSpc>
                <a:spcPct val="140000"/>
              </a:lnSpc>
              <a:spcAft>
                <a:spcPts val="600"/>
              </a:spcAft>
            </a:pPr>
            <a:r>
              <a:rPr lang="it-IT" sz="2800" b="1" i="1" dirty="0">
                <a:solidFill>
                  <a:srgbClr val="C00000"/>
                </a:solidFill>
              </a:rPr>
              <a:t>Costruzioni</a:t>
            </a:r>
            <a:r>
              <a:rPr lang="it-IT" sz="2800" dirty="0">
                <a:solidFill>
                  <a:srgbClr val="C00000"/>
                </a:solidFill>
              </a:rPr>
              <a:t> </a:t>
            </a:r>
            <a:endParaRPr lang="it-IT" sz="2800" dirty="0" smtClean="0">
              <a:solidFill>
                <a:srgbClr val="C00000"/>
              </a:solidFill>
            </a:endParaRPr>
          </a:p>
          <a:p>
            <a:pPr algn="ctr">
              <a:lnSpc>
                <a:spcPct val="140000"/>
              </a:lnSpc>
              <a:spcAft>
                <a:spcPts val="600"/>
              </a:spcAft>
            </a:pPr>
            <a:endParaRPr lang="it-IT" sz="1100" dirty="0">
              <a:solidFill>
                <a:srgbClr val="C00000"/>
              </a:solidFill>
            </a:endParaRPr>
          </a:p>
          <a:p>
            <a:pPr marL="342900" indent="-342900" algn="just">
              <a:lnSpc>
                <a:spcPct val="120000"/>
              </a:lnSpc>
              <a:spcAft>
                <a:spcPts val="1800"/>
              </a:spcAft>
              <a:buFont typeface="Arial" panose="020B0604020202020204" pitchFamily="34" charset="0"/>
              <a:buChar char="•"/>
            </a:pPr>
            <a:r>
              <a:rPr lang="it-IT" sz="2000" dirty="0" smtClean="0"/>
              <a:t>Sono le </a:t>
            </a:r>
            <a:r>
              <a:rPr lang="it-IT" sz="2000" b="1" dirty="0" smtClean="0"/>
              <a:t>opere </a:t>
            </a:r>
            <a:r>
              <a:rPr lang="it-IT" sz="2000" b="1" dirty="0"/>
              <a:t>edili </a:t>
            </a:r>
            <a:r>
              <a:rPr lang="it-IT" sz="2000" dirty="0"/>
              <a:t>aventi i caratteri della solidità, della stabilità, della consistenza volumetrica, nonché della immobilizzazione al suolo, realizzata mediante qualunque mezzo di unione, e ciò indipendentemente dal materiale con cui tali opere sono </a:t>
            </a:r>
            <a:r>
              <a:rPr lang="it-IT" sz="2000" dirty="0" smtClean="0"/>
              <a:t>realizzate</a:t>
            </a:r>
            <a:endParaRPr lang="it-IT" sz="2000" dirty="0"/>
          </a:p>
        </p:txBody>
      </p:sp>
      <p:sp>
        <p:nvSpPr>
          <p:cNvPr id="5" name="Titolo 1"/>
          <p:cNvSpPr txBox="1">
            <a:spLocks/>
          </p:cNvSpPr>
          <p:nvPr/>
        </p:nvSpPr>
        <p:spPr>
          <a:xfrm>
            <a:off x="3235516" y="116632"/>
            <a:ext cx="5512948" cy="432048"/>
          </a:xfrm>
          <a:prstGeom prst="rect">
            <a:avLst/>
          </a:prstGeom>
        </p:spPr>
        <p:txBody>
          <a:bodyPr vert="horz" lIns="91440" tIns="45720" rIns="91440" bIns="45720" rtlCol="0" anchor="ctr">
            <a:noAutofit/>
          </a:bodyPr>
          <a:lstStyle>
            <a:lvl1pPr algn="r" defTabSz="914400" rtl="0" eaLnBrk="1" latinLnBrk="0" hangingPunct="1">
              <a:spcBef>
                <a:spcPct val="0"/>
              </a:spcBef>
              <a:buNone/>
              <a:defRPr sz="2000" kern="1200">
                <a:solidFill>
                  <a:schemeClr val="tx1"/>
                </a:solidFill>
                <a:latin typeface="Times New Roman" pitchFamily="18" charset="0"/>
                <a:ea typeface="+mj-ea"/>
                <a:cs typeface="Times New Roman" pitchFamily="18" charset="0"/>
              </a:defRPr>
            </a:lvl1pPr>
          </a:lstStyle>
          <a:p>
            <a:pPr>
              <a:lnSpc>
                <a:spcPts val="1900"/>
              </a:lnSpc>
            </a:pPr>
            <a:r>
              <a:rPr lang="it-IT" sz="1800" b="1" dirty="0">
                <a:latin typeface="+mj-lt"/>
              </a:rPr>
              <a:t>Le previsioni normative </a:t>
            </a:r>
            <a:r>
              <a:rPr lang="it-IT" sz="1800" b="1" dirty="0" smtClean="0">
                <a:latin typeface="+mj-lt"/>
              </a:rPr>
              <a:t>della Legge </a:t>
            </a:r>
            <a:r>
              <a:rPr lang="it-IT" sz="1800" b="1" dirty="0">
                <a:latin typeface="+mj-lt"/>
              </a:rPr>
              <a:t>di Stabilità 2016</a:t>
            </a:r>
            <a:endParaRPr lang="it-IT" sz="1200" b="1" dirty="0">
              <a:latin typeface="+mj-lt"/>
            </a:endParaRPr>
          </a:p>
        </p:txBody>
      </p:sp>
      <p:sp>
        <p:nvSpPr>
          <p:cNvPr id="6" name="Rettangolo 5"/>
          <p:cNvSpPr/>
          <p:nvPr/>
        </p:nvSpPr>
        <p:spPr>
          <a:xfrm>
            <a:off x="1692400" y="768119"/>
            <a:ext cx="2736304" cy="393954"/>
          </a:xfrm>
          <a:prstGeom prst="rect">
            <a:avLst/>
          </a:prstGeom>
          <a:solidFill>
            <a:srgbClr val="00B050"/>
          </a:solidFill>
          <a:ln>
            <a:noFill/>
          </a:ln>
        </p:spPr>
        <p:txBody>
          <a:bodyPr wrap="square">
            <a:spAutoFit/>
          </a:bodyPr>
          <a:lstStyle/>
          <a:p>
            <a:pPr algn="ctr">
              <a:lnSpc>
                <a:spcPct val="140000"/>
              </a:lnSpc>
              <a:spcAft>
                <a:spcPts val="1200"/>
              </a:spcAft>
            </a:pPr>
            <a:r>
              <a:rPr lang="it-IT" sz="1400" b="1" dirty="0" smtClean="0">
                <a:solidFill>
                  <a:schemeClr val="bg1"/>
                </a:solidFill>
                <a:latin typeface="Arial Narrow" panose="020B0606020202030204" pitchFamily="34" charset="0"/>
              </a:rPr>
              <a:t>da </a:t>
            </a:r>
            <a:r>
              <a:rPr lang="it-IT" sz="1400" b="1" u="sng" dirty="0" smtClean="0">
                <a:solidFill>
                  <a:schemeClr val="bg1"/>
                </a:solidFill>
                <a:latin typeface="Arial Narrow" panose="020B0606020202030204" pitchFamily="34" charset="0"/>
              </a:rPr>
              <a:t>INCLUDERE</a:t>
            </a:r>
            <a:r>
              <a:rPr lang="it-IT" sz="1400" b="1" dirty="0" smtClean="0">
                <a:solidFill>
                  <a:schemeClr val="bg1"/>
                </a:solidFill>
                <a:latin typeface="Arial Narrow" panose="020B0606020202030204" pitchFamily="34" charset="0"/>
              </a:rPr>
              <a:t> nella </a:t>
            </a:r>
            <a:r>
              <a:rPr lang="it-IT" sz="1400" b="1" dirty="0">
                <a:solidFill>
                  <a:schemeClr val="bg1"/>
                </a:solidFill>
                <a:latin typeface="Arial Narrow" panose="020B0606020202030204" pitchFamily="34" charset="0"/>
              </a:rPr>
              <a:t>stima </a:t>
            </a:r>
            <a:r>
              <a:rPr lang="it-IT" sz="1400" b="1" dirty="0" smtClean="0">
                <a:solidFill>
                  <a:schemeClr val="bg1"/>
                </a:solidFill>
                <a:latin typeface="Arial Narrow" panose="020B0606020202030204" pitchFamily="34" charset="0"/>
              </a:rPr>
              <a:t>catastale</a:t>
            </a:r>
            <a:endParaRPr lang="it-IT" sz="14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1550813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duotone>
              <a:schemeClr val="accent6">
                <a:shade val="45000"/>
                <a:satMod val="135000"/>
              </a:schemeClr>
              <a:prstClr val="white"/>
            </a:duotone>
            <a:extLst>
              <a:ext uri="{BEBA8EAE-BF5A-486C-A8C5-ECC9F3942E4B}">
                <a14:imgProps xmlns:a14="http://schemas.microsoft.com/office/drawing/2010/main">
                  <a14:imgLayer r:embed="rId3">
                    <a14:imgEffect>
                      <a14:artisticFilmGrain/>
                    </a14:imgEffect>
                    <a14:imgEffect>
                      <a14:sharpenSoften amount="6000"/>
                    </a14:imgEffect>
                    <a14:imgEffect>
                      <a14:colorTemperature colorTemp="1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0" y="740308"/>
            <a:ext cx="1054132" cy="556901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Rettangolo 1"/>
          <p:cNvSpPr>
            <a:spLocks noChangeArrowheads="1"/>
          </p:cNvSpPr>
          <p:nvPr/>
        </p:nvSpPr>
        <p:spPr bwMode="auto">
          <a:xfrm>
            <a:off x="1692400" y="1459518"/>
            <a:ext cx="6480000" cy="3985706"/>
          </a:xfrm>
          <a:prstGeom prst="rect">
            <a:avLst/>
          </a:prstGeom>
          <a:noFill/>
          <a:ln w="9525">
            <a:noFill/>
            <a:miter lim="800000"/>
            <a:headEnd/>
            <a:tailEnd/>
          </a:ln>
        </p:spPr>
        <p:txBody>
          <a:bodyPr wrap="square">
            <a:spAutoFit/>
          </a:bodyPr>
          <a:lstStyle/>
          <a:p>
            <a:pPr algn="ctr"/>
            <a:r>
              <a:rPr lang="it-IT" sz="2000" b="1" i="1" dirty="0">
                <a:solidFill>
                  <a:srgbClr val="C00000"/>
                </a:solidFill>
              </a:rPr>
              <a:t>Elementi strutturalmente connessi al suolo o alle costruzioni</a:t>
            </a:r>
          </a:p>
          <a:p>
            <a:pPr algn="ctr">
              <a:spcAft>
                <a:spcPts val="600"/>
              </a:spcAft>
            </a:pPr>
            <a:r>
              <a:rPr lang="it-IT" sz="2000" b="1" i="1" dirty="0">
                <a:solidFill>
                  <a:srgbClr val="C00000"/>
                </a:solidFill>
              </a:rPr>
              <a:t>che ne accrescono la qualità e l’utilità</a:t>
            </a:r>
            <a:r>
              <a:rPr lang="it-IT" sz="2000" dirty="0">
                <a:solidFill>
                  <a:srgbClr val="C00000"/>
                </a:solidFill>
              </a:rPr>
              <a:t> </a:t>
            </a:r>
            <a:endParaRPr lang="it-IT" sz="2000" dirty="0" smtClean="0">
              <a:solidFill>
                <a:srgbClr val="C00000"/>
              </a:solidFill>
            </a:endParaRPr>
          </a:p>
          <a:p>
            <a:pPr algn="ctr">
              <a:spcAft>
                <a:spcPts val="600"/>
              </a:spcAft>
            </a:pPr>
            <a:endParaRPr lang="it-IT" sz="1200" dirty="0">
              <a:solidFill>
                <a:srgbClr val="C00000"/>
              </a:solidFill>
            </a:endParaRPr>
          </a:p>
          <a:p>
            <a:pPr marL="342900" indent="-342900" algn="just">
              <a:lnSpc>
                <a:spcPct val="120000"/>
              </a:lnSpc>
              <a:spcAft>
                <a:spcPts val="1800"/>
              </a:spcAft>
              <a:buFont typeface="Arial" panose="020B0604020202020204" pitchFamily="34" charset="0"/>
              <a:buChar char="•"/>
            </a:pPr>
            <a:r>
              <a:rPr lang="it-IT" sz="2000" dirty="0" smtClean="0"/>
              <a:t>Sono quelle </a:t>
            </a:r>
            <a:r>
              <a:rPr lang="it-IT" sz="2000" dirty="0"/>
              <a:t>componenti </a:t>
            </a:r>
            <a:r>
              <a:rPr lang="it-IT" sz="2000" dirty="0" smtClean="0"/>
              <a:t>caratterizzate </a:t>
            </a:r>
            <a:r>
              <a:rPr lang="it-IT" sz="2000" dirty="0"/>
              <a:t>da una </a:t>
            </a:r>
            <a:r>
              <a:rPr lang="it-IT" sz="2000" b="1" dirty="0"/>
              <a:t>utilità trasversale </a:t>
            </a:r>
            <a:r>
              <a:rPr lang="it-IT" sz="2000" dirty="0"/>
              <a:t>ed indipendente dal processo produttivo svolto all’interno dell’unità </a:t>
            </a:r>
            <a:r>
              <a:rPr lang="it-IT" sz="2000" dirty="0" smtClean="0"/>
              <a:t>immobiliare </a:t>
            </a:r>
          </a:p>
          <a:p>
            <a:pPr marL="342900" indent="-342900" algn="just">
              <a:lnSpc>
                <a:spcPct val="120000"/>
              </a:lnSpc>
              <a:spcAft>
                <a:spcPts val="1800"/>
              </a:spcAft>
              <a:buFont typeface="Arial" panose="020B0604020202020204" pitchFamily="34" charset="0"/>
              <a:buChar char="•"/>
            </a:pPr>
            <a:r>
              <a:rPr lang="it-IT" sz="2000" dirty="0" smtClean="0"/>
              <a:t>Tali componenti conferiscono </a:t>
            </a:r>
            <a:r>
              <a:rPr lang="it-IT" sz="2000" dirty="0"/>
              <a:t>all’immobile una maggiore fruibilità, apprezzabile da una generalità di utilizzatori e, come tali, ordinariamente influenti rispetto alla quantificazione della relativa rendita </a:t>
            </a:r>
            <a:r>
              <a:rPr lang="it-IT" sz="2000" dirty="0" smtClean="0"/>
              <a:t>catastale </a:t>
            </a:r>
            <a:endParaRPr lang="it-IT" sz="2000" dirty="0"/>
          </a:p>
        </p:txBody>
      </p:sp>
      <p:sp>
        <p:nvSpPr>
          <p:cNvPr id="5" name="Titolo 1"/>
          <p:cNvSpPr txBox="1">
            <a:spLocks/>
          </p:cNvSpPr>
          <p:nvPr/>
        </p:nvSpPr>
        <p:spPr>
          <a:xfrm>
            <a:off x="3235516" y="116632"/>
            <a:ext cx="5512948" cy="432048"/>
          </a:xfrm>
          <a:prstGeom prst="rect">
            <a:avLst/>
          </a:prstGeom>
        </p:spPr>
        <p:txBody>
          <a:bodyPr vert="horz" lIns="91440" tIns="45720" rIns="91440" bIns="45720" rtlCol="0" anchor="ctr">
            <a:noAutofit/>
          </a:bodyPr>
          <a:lstStyle>
            <a:lvl1pPr algn="r" defTabSz="914400" rtl="0" eaLnBrk="1" latinLnBrk="0" hangingPunct="1">
              <a:spcBef>
                <a:spcPct val="0"/>
              </a:spcBef>
              <a:buNone/>
              <a:defRPr sz="2000" kern="1200">
                <a:solidFill>
                  <a:schemeClr val="tx1"/>
                </a:solidFill>
                <a:latin typeface="Times New Roman" pitchFamily="18" charset="0"/>
                <a:ea typeface="+mj-ea"/>
                <a:cs typeface="Times New Roman" pitchFamily="18" charset="0"/>
              </a:defRPr>
            </a:lvl1pPr>
          </a:lstStyle>
          <a:p>
            <a:pPr>
              <a:lnSpc>
                <a:spcPts val="1900"/>
              </a:lnSpc>
            </a:pPr>
            <a:r>
              <a:rPr lang="it-IT" sz="1800" b="1" dirty="0">
                <a:latin typeface="+mj-lt"/>
              </a:rPr>
              <a:t>Le previsioni normative </a:t>
            </a:r>
            <a:r>
              <a:rPr lang="it-IT" sz="1800" b="1" dirty="0" smtClean="0">
                <a:latin typeface="+mj-lt"/>
              </a:rPr>
              <a:t>della Legge </a:t>
            </a:r>
            <a:r>
              <a:rPr lang="it-IT" sz="1800" b="1" dirty="0">
                <a:latin typeface="+mj-lt"/>
              </a:rPr>
              <a:t>di Stabilità 2016</a:t>
            </a:r>
            <a:endParaRPr lang="it-IT" sz="1200" b="1" dirty="0">
              <a:latin typeface="+mj-lt"/>
            </a:endParaRPr>
          </a:p>
        </p:txBody>
      </p:sp>
      <p:sp>
        <p:nvSpPr>
          <p:cNvPr id="6" name="Rettangolo 5"/>
          <p:cNvSpPr/>
          <p:nvPr/>
        </p:nvSpPr>
        <p:spPr>
          <a:xfrm>
            <a:off x="1692400" y="768119"/>
            <a:ext cx="2736304" cy="393954"/>
          </a:xfrm>
          <a:prstGeom prst="rect">
            <a:avLst/>
          </a:prstGeom>
          <a:solidFill>
            <a:srgbClr val="00B050"/>
          </a:solidFill>
          <a:ln>
            <a:noFill/>
          </a:ln>
        </p:spPr>
        <p:txBody>
          <a:bodyPr wrap="square">
            <a:spAutoFit/>
          </a:bodyPr>
          <a:lstStyle/>
          <a:p>
            <a:pPr algn="ctr">
              <a:lnSpc>
                <a:spcPct val="140000"/>
              </a:lnSpc>
              <a:spcAft>
                <a:spcPts val="1200"/>
              </a:spcAft>
            </a:pPr>
            <a:r>
              <a:rPr lang="it-IT" sz="1400" b="1" dirty="0" smtClean="0">
                <a:solidFill>
                  <a:schemeClr val="bg1"/>
                </a:solidFill>
                <a:latin typeface="Arial Narrow" panose="020B0606020202030204" pitchFamily="34" charset="0"/>
              </a:rPr>
              <a:t>da </a:t>
            </a:r>
            <a:r>
              <a:rPr lang="it-IT" sz="1400" b="1" u="sng" dirty="0" smtClean="0">
                <a:solidFill>
                  <a:schemeClr val="bg1"/>
                </a:solidFill>
                <a:latin typeface="Arial Narrow" panose="020B0606020202030204" pitchFamily="34" charset="0"/>
              </a:rPr>
              <a:t>INCLUDERE</a:t>
            </a:r>
            <a:r>
              <a:rPr lang="it-IT" sz="1400" b="1" dirty="0" smtClean="0">
                <a:solidFill>
                  <a:schemeClr val="bg1"/>
                </a:solidFill>
                <a:latin typeface="Arial Narrow" panose="020B0606020202030204" pitchFamily="34" charset="0"/>
              </a:rPr>
              <a:t> nella </a:t>
            </a:r>
            <a:r>
              <a:rPr lang="it-IT" sz="1400" b="1" dirty="0">
                <a:solidFill>
                  <a:schemeClr val="bg1"/>
                </a:solidFill>
                <a:latin typeface="Arial Narrow" panose="020B0606020202030204" pitchFamily="34" charset="0"/>
              </a:rPr>
              <a:t>stima </a:t>
            </a:r>
            <a:r>
              <a:rPr lang="it-IT" sz="1400" b="1" dirty="0" smtClean="0">
                <a:solidFill>
                  <a:schemeClr val="bg1"/>
                </a:solidFill>
                <a:latin typeface="Arial Narrow" panose="020B0606020202030204" pitchFamily="34" charset="0"/>
              </a:rPr>
              <a:t>catastale</a:t>
            </a:r>
            <a:endParaRPr lang="it-IT" sz="14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1550813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duotone>
              <a:schemeClr val="accent6">
                <a:shade val="45000"/>
                <a:satMod val="135000"/>
              </a:schemeClr>
              <a:prstClr val="white"/>
            </a:duotone>
            <a:extLst>
              <a:ext uri="{BEBA8EAE-BF5A-486C-A8C5-ECC9F3942E4B}">
                <a14:imgProps xmlns:a14="http://schemas.microsoft.com/office/drawing/2010/main">
                  <a14:imgLayer r:embed="rId3">
                    <a14:imgEffect>
                      <a14:artisticFilmGrain/>
                    </a14:imgEffect>
                    <a14:imgEffect>
                      <a14:sharpenSoften amount="6000"/>
                    </a14:imgEffect>
                    <a14:imgEffect>
                      <a14:colorTemperature colorTemp="1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0" y="740308"/>
            <a:ext cx="1054132" cy="556901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Rettangolo 1"/>
          <p:cNvSpPr>
            <a:spLocks noChangeArrowheads="1"/>
          </p:cNvSpPr>
          <p:nvPr/>
        </p:nvSpPr>
        <p:spPr bwMode="auto">
          <a:xfrm>
            <a:off x="1692400" y="1480716"/>
            <a:ext cx="6480000" cy="2308324"/>
          </a:xfrm>
          <a:prstGeom prst="rect">
            <a:avLst/>
          </a:prstGeom>
          <a:noFill/>
          <a:ln w="9525">
            <a:noFill/>
            <a:miter lim="800000"/>
            <a:headEnd/>
            <a:tailEnd/>
          </a:ln>
        </p:spPr>
        <p:txBody>
          <a:bodyPr wrap="square">
            <a:spAutoFit/>
          </a:bodyPr>
          <a:lstStyle/>
          <a:p>
            <a:pPr algn="ctr"/>
            <a:r>
              <a:rPr lang="it-IT" sz="2000" b="1" i="1" dirty="0">
                <a:solidFill>
                  <a:srgbClr val="C00000"/>
                </a:solidFill>
              </a:rPr>
              <a:t>Componenti impiantistiche, di varia natura, funzionali ad uno specifico processo </a:t>
            </a:r>
            <a:r>
              <a:rPr lang="it-IT" sz="2000" b="1" i="1" dirty="0" smtClean="0">
                <a:solidFill>
                  <a:srgbClr val="C00000"/>
                </a:solidFill>
              </a:rPr>
              <a:t>produttivo</a:t>
            </a:r>
          </a:p>
          <a:p>
            <a:pPr algn="ctr"/>
            <a:endParaRPr lang="it-IT" sz="2000" dirty="0">
              <a:solidFill>
                <a:srgbClr val="C00000"/>
              </a:solidFill>
            </a:endParaRPr>
          </a:p>
          <a:p>
            <a:pPr algn="just">
              <a:lnSpc>
                <a:spcPct val="140000"/>
              </a:lnSpc>
              <a:spcAft>
                <a:spcPts val="1200"/>
              </a:spcAft>
            </a:pPr>
            <a:r>
              <a:rPr lang="it-IT" sz="2000" dirty="0">
                <a:solidFill>
                  <a:srgbClr val="000000"/>
                </a:solidFill>
                <a:uFill>
                  <a:solidFill>
                    <a:srgbClr val="C00000"/>
                  </a:solidFill>
                </a:uFill>
              </a:rPr>
              <a:t>Sono </a:t>
            </a:r>
            <a:r>
              <a:rPr lang="it-IT" sz="2000" b="1" dirty="0">
                <a:solidFill>
                  <a:srgbClr val="000000"/>
                </a:solidFill>
                <a:uFill>
                  <a:solidFill>
                    <a:srgbClr val="C00000"/>
                  </a:solidFill>
                </a:uFill>
              </a:rPr>
              <a:t>esclusi</a:t>
            </a:r>
            <a:r>
              <a:rPr lang="it-IT" sz="2000" dirty="0">
                <a:solidFill>
                  <a:srgbClr val="000000"/>
                </a:solidFill>
                <a:uFill>
                  <a:solidFill>
                    <a:srgbClr val="C00000"/>
                  </a:solidFill>
                </a:uFill>
              </a:rPr>
              <a:t> dalla </a:t>
            </a:r>
            <a:r>
              <a:rPr lang="it-IT" sz="2000" dirty="0" smtClean="0">
                <a:solidFill>
                  <a:srgbClr val="000000"/>
                </a:solidFill>
                <a:uFill>
                  <a:solidFill>
                    <a:srgbClr val="C00000"/>
                  </a:solidFill>
                </a:uFill>
              </a:rPr>
              <a:t>stima </a:t>
            </a:r>
            <a:r>
              <a:rPr lang="it-IT" sz="2000" dirty="0">
                <a:solidFill>
                  <a:srgbClr val="000000"/>
                </a:solidFill>
                <a:uFill>
                  <a:solidFill>
                    <a:srgbClr val="C00000"/>
                  </a:solidFill>
                </a:uFill>
              </a:rPr>
              <a:t>diretta </a:t>
            </a:r>
            <a:r>
              <a:rPr lang="it-IT" sz="2000" dirty="0" smtClean="0">
                <a:solidFill>
                  <a:srgbClr val="000000"/>
                </a:solidFill>
                <a:uFill>
                  <a:solidFill>
                    <a:srgbClr val="C00000"/>
                  </a:solidFill>
                </a:uFill>
              </a:rPr>
              <a:t>i </a:t>
            </a:r>
            <a:r>
              <a:rPr lang="it-IT" sz="2000" i="1" dirty="0" smtClean="0">
                <a:solidFill>
                  <a:srgbClr val="000000"/>
                </a:solidFill>
                <a:uFill>
                  <a:solidFill>
                    <a:srgbClr val="C00000"/>
                  </a:solidFill>
                </a:uFill>
              </a:rPr>
              <a:t>macchinari</a:t>
            </a:r>
            <a:r>
              <a:rPr lang="it-IT" sz="2000" dirty="0">
                <a:solidFill>
                  <a:srgbClr val="000000"/>
                </a:solidFill>
                <a:uFill>
                  <a:solidFill>
                    <a:srgbClr val="C00000"/>
                  </a:solidFill>
                </a:uFill>
              </a:rPr>
              <a:t>, </a:t>
            </a:r>
            <a:r>
              <a:rPr lang="it-IT" sz="2000" dirty="0" smtClean="0">
                <a:solidFill>
                  <a:srgbClr val="000000"/>
                </a:solidFill>
                <a:uFill>
                  <a:solidFill>
                    <a:srgbClr val="C00000"/>
                  </a:solidFill>
                </a:uFill>
              </a:rPr>
              <a:t>i </a:t>
            </a:r>
            <a:r>
              <a:rPr lang="it-IT" sz="2000" i="1" dirty="0" smtClean="0">
                <a:solidFill>
                  <a:srgbClr val="000000"/>
                </a:solidFill>
                <a:uFill>
                  <a:solidFill>
                    <a:srgbClr val="C00000"/>
                  </a:solidFill>
                </a:uFill>
              </a:rPr>
              <a:t>congegni</a:t>
            </a:r>
            <a:r>
              <a:rPr lang="it-IT" sz="2000" dirty="0">
                <a:solidFill>
                  <a:srgbClr val="000000"/>
                </a:solidFill>
                <a:uFill>
                  <a:solidFill>
                    <a:srgbClr val="C00000"/>
                  </a:solidFill>
                </a:uFill>
              </a:rPr>
              <a:t>, </a:t>
            </a:r>
            <a:r>
              <a:rPr lang="it-IT" sz="2000" dirty="0" smtClean="0">
                <a:solidFill>
                  <a:srgbClr val="000000"/>
                </a:solidFill>
                <a:uFill>
                  <a:solidFill>
                    <a:srgbClr val="C00000"/>
                  </a:solidFill>
                </a:uFill>
              </a:rPr>
              <a:t>le </a:t>
            </a:r>
            <a:r>
              <a:rPr lang="it-IT" sz="2000" i="1" dirty="0" smtClean="0">
                <a:solidFill>
                  <a:srgbClr val="000000"/>
                </a:solidFill>
                <a:uFill>
                  <a:solidFill>
                    <a:srgbClr val="C00000"/>
                  </a:solidFill>
                </a:uFill>
              </a:rPr>
              <a:t>attrezzature</a:t>
            </a:r>
            <a:r>
              <a:rPr lang="it-IT" sz="2000" dirty="0" smtClean="0">
                <a:solidFill>
                  <a:srgbClr val="000000"/>
                </a:solidFill>
                <a:uFill>
                  <a:solidFill>
                    <a:srgbClr val="C00000"/>
                  </a:solidFill>
                </a:uFill>
              </a:rPr>
              <a:t> </a:t>
            </a:r>
            <a:r>
              <a:rPr lang="it-IT" sz="2000" dirty="0">
                <a:solidFill>
                  <a:srgbClr val="000000"/>
                </a:solidFill>
                <a:uFill>
                  <a:solidFill>
                    <a:srgbClr val="C00000"/>
                  </a:solidFill>
                </a:uFill>
              </a:rPr>
              <a:t>ed altri </a:t>
            </a:r>
            <a:r>
              <a:rPr lang="it-IT" sz="2000" i="1" dirty="0">
                <a:solidFill>
                  <a:srgbClr val="000000"/>
                </a:solidFill>
                <a:uFill>
                  <a:solidFill>
                    <a:srgbClr val="C00000"/>
                  </a:solidFill>
                </a:uFill>
              </a:rPr>
              <a:t>impianti</a:t>
            </a:r>
            <a:r>
              <a:rPr lang="it-IT" sz="2000" dirty="0">
                <a:solidFill>
                  <a:srgbClr val="000000"/>
                </a:solidFill>
                <a:uFill>
                  <a:solidFill>
                    <a:srgbClr val="C00000"/>
                  </a:solidFill>
                </a:uFill>
              </a:rPr>
              <a:t>, funzionali allo specifico processo </a:t>
            </a:r>
            <a:r>
              <a:rPr lang="it-IT" sz="2000" dirty="0" smtClean="0">
                <a:solidFill>
                  <a:srgbClr val="000000"/>
                </a:solidFill>
                <a:uFill>
                  <a:solidFill>
                    <a:srgbClr val="C00000"/>
                  </a:solidFill>
                </a:uFill>
              </a:rPr>
              <a:t>produttivo</a:t>
            </a:r>
            <a:endParaRPr lang="it-IT" sz="2000" dirty="0">
              <a:solidFill>
                <a:srgbClr val="000000"/>
              </a:solidFill>
            </a:endParaRPr>
          </a:p>
        </p:txBody>
      </p:sp>
      <p:sp>
        <p:nvSpPr>
          <p:cNvPr id="7" name="Titolo 1"/>
          <p:cNvSpPr txBox="1">
            <a:spLocks/>
          </p:cNvSpPr>
          <p:nvPr/>
        </p:nvSpPr>
        <p:spPr>
          <a:xfrm>
            <a:off x="3235516" y="116632"/>
            <a:ext cx="5512948" cy="432048"/>
          </a:xfrm>
          <a:prstGeom prst="rect">
            <a:avLst/>
          </a:prstGeom>
        </p:spPr>
        <p:txBody>
          <a:bodyPr vert="horz" lIns="91440" tIns="45720" rIns="91440" bIns="45720" rtlCol="0" anchor="ctr">
            <a:noAutofit/>
          </a:bodyPr>
          <a:lstStyle>
            <a:lvl1pPr algn="r" defTabSz="914400" rtl="0" eaLnBrk="1" latinLnBrk="0" hangingPunct="1">
              <a:spcBef>
                <a:spcPct val="0"/>
              </a:spcBef>
              <a:buNone/>
              <a:defRPr sz="2000" kern="1200">
                <a:solidFill>
                  <a:schemeClr val="tx1"/>
                </a:solidFill>
                <a:latin typeface="Times New Roman" pitchFamily="18" charset="0"/>
                <a:ea typeface="+mj-ea"/>
                <a:cs typeface="Times New Roman" pitchFamily="18" charset="0"/>
              </a:defRPr>
            </a:lvl1pPr>
          </a:lstStyle>
          <a:p>
            <a:pPr>
              <a:lnSpc>
                <a:spcPts val="1900"/>
              </a:lnSpc>
            </a:pPr>
            <a:r>
              <a:rPr lang="it-IT" sz="1800" b="1" dirty="0">
                <a:latin typeface="+mj-lt"/>
              </a:rPr>
              <a:t>Le previsioni normative </a:t>
            </a:r>
            <a:r>
              <a:rPr lang="it-IT" sz="1800" b="1" dirty="0" smtClean="0">
                <a:latin typeface="+mj-lt"/>
              </a:rPr>
              <a:t>della Legge </a:t>
            </a:r>
            <a:r>
              <a:rPr lang="it-IT" sz="1800" b="1" dirty="0">
                <a:latin typeface="+mj-lt"/>
              </a:rPr>
              <a:t>di Stabilità 2016</a:t>
            </a:r>
            <a:endParaRPr lang="it-IT" sz="1200" b="1" dirty="0">
              <a:latin typeface="+mj-lt"/>
            </a:endParaRPr>
          </a:p>
        </p:txBody>
      </p:sp>
      <p:sp>
        <p:nvSpPr>
          <p:cNvPr id="9" name="Rettangolo 8"/>
          <p:cNvSpPr/>
          <p:nvPr/>
        </p:nvSpPr>
        <p:spPr>
          <a:xfrm>
            <a:off x="1692400" y="766800"/>
            <a:ext cx="2880320" cy="393954"/>
          </a:xfrm>
          <a:prstGeom prst="rect">
            <a:avLst/>
          </a:prstGeom>
          <a:solidFill>
            <a:srgbClr val="FF0000"/>
          </a:solidFill>
          <a:ln>
            <a:noFill/>
          </a:ln>
        </p:spPr>
        <p:txBody>
          <a:bodyPr wrap="square">
            <a:spAutoFit/>
          </a:bodyPr>
          <a:lstStyle/>
          <a:p>
            <a:pPr algn="ctr">
              <a:lnSpc>
                <a:spcPct val="140000"/>
              </a:lnSpc>
              <a:spcAft>
                <a:spcPts val="1200"/>
              </a:spcAft>
            </a:pPr>
            <a:r>
              <a:rPr lang="it-IT" sz="1400" b="1" dirty="0" smtClean="0">
                <a:solidFill>
                  <a:schemeClr val="bg1"/>
                </a:solidFill>
                <a:latin typeface="Arial Narrow" panose="020B0606020202030204" pitchFamily="34" charset="0"/>
              </a:rPr>
              <a:t>da </a:t>
            </a:r>
            <a:r>
              <a:rPr lang="it-IT" sz="1400" b="1" u="sng" dirty="0" smtClean="0">
                <a:solidFill>
                  <a:schemeClr val="bg1"/>
                </a:solidFill>
                <a:latin typeface="Arial Narrow" panose="020B0606020202030204" pitchFamily="34" charset="0"/>
              </a:rPr>
              <a:t>ESCLUDERE </a:t>
            </a:r>
            <a:r>
              <a:rPr lang="it-IT" sz="1400" b="1" dirty="0" smtClean="0">
                <a:solidFill>
                  <a:schemeClr val="bg1"/>
                </a:solidFill>
                <a:latin typeface="Arial Narrow" panose="020B0606020202030204" pitchFamily="34" charset="0"/>
              </a:rPr>
              <a:t>nella </a:t>
            </a:r>
            <a:r>
              <a:rPr lang="it-IT" sz="1400" b="1" dirty="0">
                <a:solidFill>
                  <a:schemeClr val="bg1"/>
                </a:solidFill>
                <a:latin typeface="Arial Narrow" panose="020B0606020202030204" pitchFamily="34" charset="0"/>
              </a:rPr>
              <a:t>stima </a:t>
            </a:r>
            <a:r>
              <a:rPr lang="it-IT" sz="1400" b="1" dirty="0" smtClean="0">
                <a:solidFill>
                  <a:schemeClr val="bg1"/>
                </a:solidFill>
                <a:latin typeface="Arial Narrow" panose="020B0606020202030204" pitchFamily="34" charset="0"/>
              </a:rPr>
              <a:t>catastale</a:t>
            </a:r>
            <a:endParaRPr lang="it-IT" sz="14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760192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duotone>
              <a:schemeClr val="accent6">
                <a:shade val="45000"/>
                <a:satMod val="135000"/>
              </a:schemeClr>
              <a:prstClr val="white"/>
            </a:duotone>
            <a:extLst>
              <a:ext uri="{BEBA8EAE-BF5A-486C-A8C5-ECC9F3942E4B}">
                <a14:imgProps xmlns:a14="http://schemas.microsoft.com/office/drawing/2010/main">
                  <a14:imgLayer r:embed="rId3">
                    <a14:imgEffect>
                      <a14:artisticFilmGrain/>
                    </a14:imgEffect>
                    <a14:imgEffect>
                      <a14:sharpenSoften amount="6000"/>
                    </a14:imgEffect>
                    <a14:imgEffect>
                      <a14:colorTemperature colorTemp="1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0" y="740308"/>
            <a:ext cx="1054132" cy="5569012"/>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2" name="Diagramma 1"/>
          <p:cNvGraphicFramePr/>
          <p:nvPr>
            <p:extLst>
              <p:ext uri="{D42A27DB-BD31-4B8C-83A1-F6EECF244321}">
                <p14:modId xmlns:p14="http://schemas.microsoft.com/office/powerpoint/2010/main" val="1476950433"/>
              </p:ext>
            </p:extLst>
          </p:nvPr>
        </p:nvGraphicFramePr>
        <p:xfrm>
          <a:off x="1475656" y="1052736"/>
          <a:ext cx="7200800" cy="3600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itolo 1"/>
          <p:cNvSpPr txBox="1">
            <a:spLocks/>
          </p:cNvSpPr>
          <p:nvPr/>
        </p:nvSpPr>
        <p:spPr>
          <a:xfrm>
            <a:off x="3235516" y="116632"/>
            <a:ext cx="5512948" cy="432048"/>
          </a:xfrm>
          <a:prstGeom prst="rect">
            <a:avLst/>
          </a:prstGeom>
        </p:spPr>
        <p:txBody>
          <a:bodyPr vert="horz" lIns="91440" tIns="45720" rIns="91440" bIns="45720" rtlCol="0" anchor="ctr">
            <a:noAutofit/>
          </a:bodyPr>
          <a:lstStyle>
            <a:lvl1pPr algn="r" defTabSz="914400" rtl="0" eaLnBrk="1" latinLnBrk="0" hangingPunct="1">
              <a:spcBef>
                <a:spcPct val="0"/>
              </a:spcBef>
              <a:buNone/>
              <a:defRPr sz="2000" kern="1200">
                <a:solidFill>
                  <a:schemeClr val="tx1"/>
                </a:solidFill>
                <a:latin typeface="Times New Roman" pitchFamily="18" charset="0"/>
                <a:ea typeface="+mj-ea"/>
                <a:cs typeface="Times New Roman" pitchFamily="18" charset="0"/>
              </a:defRPr>
            </a:lvl1pPr>
          </a:lstStyle>
          <a:p>
            <a:pPr>
              <a:lnSpc>
                <a:spcPts val="1900"/>
              </a:lnSpc>
            </a:pPr>
            <a:r>
              <a:rPr lang="it-IT" sz="1800" b="1" dirty="0">
                <a:latin typeface="+mj-lt"/>
              </a:rPr>
              <a:t>Le previsioni normative </a:t>
            </a:r>
            <a:r>
              <a:rPr lang="it-IT" sz="1800" b="1" dirty="0" smtClean="0">
                <a:latin typeface="+mj-lt"/>
              </a:rPr>
              <a:t>della Legge </a:t>
            </a:r>
            <a:r>
              <a:rPr lang="it-IT" sz="1800" b="1" dirty="0">
                <a:latin typeface="+mj-lt"/>
              </a:rPr>
              <a:t>di Stabilità 2016</a:t>
            </a:r>
            <a:endParaRPr lang="it-IT" sz="1200" b="1" dirty="0">
              <a:latin typeface="+mj-lt"/>
            </a:endParaRPr>
          </a:p>
        </p:txBody>
      </p:sp>
      <p:pic>
        <p:nvPicPr>
          <p:cNvPr id="1026" name="Picture 2"/>
          <p:cNvPicPr>
            <a:picLocks noChangeAspect="1" noChangeArrowheads="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87824" y="3356992"/>
            <a:ext cx="1944539" cy="19445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asellaDiTesto 2"/>
          <p:cNvSpPr txBox="1"/>
          <p:nvPr/>
        </p:nvSpPr>
        <p:spPr>
          <a:xfrm>
            <a:off x="2411760" y="3427034"/>
            <a:ext cx="936104" cy="923330"/>
          </a:xfrm>
          <a:prstGeom prst="rect">
            <a:avLst/>
          </a:prstGeom>
          <a:noFill/>
        </p:spPr>
        <p:txBody>
          <a:bodyPr wrap="square" rtlCol="0">
            <a:spAutoFit/>
          </a:bodyPr>
          <a:lstStyle/>
          <a:p>
            <a:r>
              <a:rPr lang="it-IT" sz="5400" b="1" dirty="0" smtClean="0"/>
              <a:t>1°</a:t>
            </a:r>
            <a:endParaRPr lang="it-IT" sz="5400" b="1" dirty="0"/>
          </a:p>
        </p:txBody>
      </p:sp>
    </p:spTree>
    <p:extLst>
      <p:ext uri="{BB962C8B-B14F-4D97-AF65-F5344CB8AC3E}">
        <p14:creationId xmlns:p14="http://schemas.microsoft.com/office/powerpoint/2010/main" val="760192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5270</TotalTime>
  <Words>1173</Words>
  <Application>Microsoft Office PowerPoint</Application>
  <PresentationFormat>Presentazione su schermo (4:3)</PresentationFormat>
  <Paragraphs>83</Paragraphs>
  <Slides>13</Slides>
  <Notes>0</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Tema di Office</vt:lpstr>
      <vt:lpstr>Presentazione standard di PowerPoint</vt:lpstr>
      <vt:lpstr>Argomenti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Agenzia del Territorio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LIZZI MICHELE</dc:creator>
  <cp:lastModifiedBy>MAGGIO FRANCO</cp:lastModifiedBy>
  <cp:revision>651</cp:revision>
  <cp:lastPrinted>2016-03-02T07:42:06Z</cp:lastPrinted>
  <dcterms:created xsi:type="dcterms:W3CDTF">2013-09-04T10:18:53Z</dcterms:created>
  <dcterms:modified xsi:type="dcterms:W3CDTF">2016-03-02T07:42:40Z</dcterms:modified>
</cp:coreProperties>
</file>