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handoutMasterIdLst>
    <p:handoutMasterId r:id="rId36"/>
  </p:handoutMasterIdLst>
  <p:sldIdLst>
    <p:sldId id="256" r:id="rId2"/>
    <p:sldId id="352" r:id="rId3"/>
    <p:sldId id="376" r:id="rId4"/>
    <p:sldId id="330" r:id="rId5"/>
    <p:sldId id="357" r:id="rId6"/>
    <p:sldId id="373" r:id="rId7"/>
    <p:sldId id="377" r:id="rId8"/>
    <p:sldId id="378" r:id="rId9"/>
    <p:sldId id="374" r:id="rId10"/>
    <p:sldId id="379" r:id="rId11"/>
    <p:sldId id="380" r:id="rId12"/>
    <p:sldId id="381" r:id="rId13"/>
    <p:sldId id="382" r:id="rId14"/>
    <p:sldId id="383" r:id="rId15"/>
    <p:sldId id="384" r:id="rId16"/>
    <p:sldId id="385" r:id="rId17"/>
    <p:sldId id="386" r:id="rId18"/>
    <p:sldId id="388" r:id="rId19"/>
    <p:sldId id="389" r:id="rId20"/>
    <p:sldId id="390" r:id="rId21"/>
    <p:sldId id="363" r:id="rId22"/>
    <p:sldId id="387" r:id="rId23"/>
    <p:sldId id="391" r:id="rId24"/>
    <p:sldId id="396" r:id="rId25"/>
    <p:sldId id="392" r:id="rId26"/>
    <p:sldId id="393" r:id="rId27"/>
    <p:sldId id="394" r:id="rId28"/>
    <p:sldId id="370" r:id="rId29"/>
    <p:sldId id="397" r:id="rId30"/>
    <p:sldId id="399" r:id="rId31"/>
    <p:sldId id="401" r:id="rId32"/>
    <p:sldId id="400" r:id="rId33"/>
    <p:sldId id="402" r:id="rId34"/>
    <p:sldId id="294" r:id="rId35"/>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a:srgbClr val="000066"/>
    <a:srgbClr val="162E7C"/>
    <a:srgbClr val="0000FF"/>
    <a:srgbClr val="339933"/>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07" autoAdjust="0"/>
    <p:restoredTop sz="94660"/>
  </p:normalViewPr>
  <p:slideViewPr>
    <p:cSldViewPr showGuides="1">
      <p:cViewPr>
        <p:scale>
          <a:sx n="110" d="100"/>
          <a:sy n="110" d="100"/>
        </p:scale>
        <p:origin x="-1338" y="-72"/>
      </p:cViewPr>
      <p:guideLst>
        <p:guide orient="horz" pos="2160"/>
        <p:guide pos="3016"/>
        <p:guide pos="5602"/>
      </p:guideLst>
    </p:cSldViewPr>
  </p:slideViewPr>
  <p:notesTextViewPr>
    <p:cViewPr>
      <p:scale>
        <a:sx n="1" d="1"/>
        <a:sy n="1" d="1"/>
      </p:scale>
      <p:origin x="0" y="0"/>
    </p:cViewPr>
  </p:notesTextViewPr>
  <p:sorterViewPr>
    <p:cViewPr>
      <p:scale>
        <a:sx n="100" d="100"/>
        <a:sy n="100" d="100"/>
      </p:scale>
      <p:origin x="0" y="94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DDD7D8-57E9-4F84-B82D-FD4F86F4339C}"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it-IT"/>
        </a:p>
      </dgm:t>
    </dgm:pt>
    <dgm:pt modelId="{B47977D7-D906-4C71-948F-E84054994BA8}">
      <dgm:prSet custT="1"/>
      <dgm:spPr>
        <a:solidFill>
          <a:srgbClr val="336699"/>
        </a:solidFill>
      </dgm:spPr>
      <dgm:t>
        <a:bodyPr/>
        <a:lstStyle/>
        <a:p>
          <a:pPr rtl="0"/>
          <a:r>
            <a:rPr lang="it-IT" sz="1800" b="1" dirty="0" smtClean="0"/>
            <a:t>Suolo</a:t>
          </a:r>
          <a:endParaRPr lang="it-IT" sz="1800" b="1" dirty="0"/>
        </a:p>
      </dgm:t>
    </dgm:pt>
    <dgm:pt modelId="{4A9C1742-60A7-45C9-A636-848C0BFBEF2B}" type="parTrans" cxnId="{1DCBF92D-7BA5-48F9-B605-615E62935E42}">
      <dgm:prSet/>
      <dgm:spPr/>
      <dgm:t>
        <a:bodyPr/>
        <a:lstStyle/>
        <a:p>
          <a:endParaRPr lang="it-IT"/>
        </a:p>
      </dgm:t>
    </dgm:pt>
    <dgm:pt modelId="{704F9BFB-18E4-45D9-8275-E65DBB3C37B0}" type="sibTrans" cxnId="{1DCBF92D-7BA5-48F9-B605-615E62935E42}">
      <dgm:prSet/>
      <dgm:spPr/>
      <dgm:t>
        <a:bodyPr/>
        <a:lstStyle/>
        <a:p>
          <a:endParaRPr lang="it-IT"/>
        </a:p>
      </dgm:t>
    </dgm:pt>
    <dgm:pt modelId="{C915EADB-ABD7-49D4-B19B-49AB12FD1579}">
      <dgm:prSet custT="1"/>
      <dgm:spPr>
        <a:solidFill>
          <a:srgbClr val="336699"/>
        </a:solidFill>
      </dgm:spPr>
      <dgm:t>
        <a:bodyPr/>
        <a:lstStyle/>
        <a:p>
          <a:pPr rtl="0"/>
          <a:r>
            <a:rPr lang="it-IT" sz="1800" dirty="0" smtClean="0"/>
            <a:t>Elementi strutturalmente connessi</a:t>
          </a:r>
          <a:endParaRPr lang="it-IT" sz="1800" dirty="0"/>
        </a:p>
      </dgm:t>
    </dgm:pt>
    <dgm:pt modelId="{6C88472E-ABC8-4FBB-B6B6-97FEC3A70B47}" type="parTrans" cxnId="{5C7D6C36-C5DF-46B6-AF45-CD105D0E6426}">
      <dgm:prSet/>
      <dgm:spPr/>
      <dgm:t>
        <a:bodyPr/>
        <a:lstStyle/>
        <a:p>
          <a:endParaRPr lang="it-IT"/>
        </a:p>
      </dgm:t>
    </dgm:pt>
    <dgm:pt modelId="{3375FD16-1451-41B0-A842-2811F88CFCEB}" type="sibTrans" cxnId="{5C7D6C36-C5DF-46B6-AF45-CD105D0E6426}">
      <dgm:prSet/>
      <dgm:spPr/>
      <dgm:t>
        <a:bodyPr/>
        <a:lstStyle/>
        <a:p>
          <a:endParaRPr lang="it-IT"/>
        </a:p>
      </dgm:t>
    </dgm:pt>
    <dgm:pt modelId="{D35EC7D7-3462-437E-9061-BC899D08B223}">
      <dgm:prSet custT="1"/>
      <dgm:spPr>
        <a:solidFill>
          <a:srgbClr val="E46C0A"/>
        </a:solidFill>
      </dgm:spPr>
      <dgm:t>
        <a:bodyPr/>
        <a:lstStyle/>
        <a:p>
          <a:pPr rtl="0"/>
          <a:r>
            <a:rPr lang="it-IT" sz="1800" dirty="0" smtClean="0"/>
            <a:t>Componenti impiantistiche</a:t>
          </a:r>
          <a:endParaRPr lang="it-IT" sz="1800" dirty="0"/>
        </a:p>
      </dgm:t>
    </dgm:pt>
    <dgm:pt modelId="{64BD69F7-F8AE-49FC-B1A9-01A2F6BAF0FD}" type="parTrans" cxnId="{76C04582-4D11-4B60-8A7E-DDAC9199B71D}">
      <dgm:prSet/>
      <dgm:spPr/>
      <dgm:t>
        <a:bodyPr/>
        <a:lstStyle/>
        <a:p>
          <a:endParaRPr lang="it-IT"/>
        </a:p>
      </dgm:t>
    </dgm:pt>
    <dgm:pt modelId="{98390F5E-AC78-4743-89AA-B2EEB8D905B4}" type="sibTrans" cxnId="{76C04582-4D11-4B60-8A7E-DDAC9199B71D}">
      <dgm:prSet/>
      <dgm:spPr/>
      <dgm:t>
        <a:bodyPr/>
        <a:lstStyle/>
        <a:p>
          <a:endParaRPr lang="it-IT"/>
        </a:p>
      </dgm:t>
    </dgm:pt>
    <dgm:pt modelId="{7D6E894F-F803-4A0D-8CBE-204326C0F378}">
      <dgm:prSet custT="1"/>
      <dgm:spPr>
        <a:solidFill>
          <a:srgbClr val="336699"/>
        </a:solidFill>
      </dgm:spPr>
      <dgm:t>
        <a:bodyPr/>
        <a:lstStyle/>
        <a:p>
          <a:pPr rtl="0"/>
          <a:r>
            <a:rPr lang="it-IT" sz="1800" b="1" dirty="0" smtClean="0"/>
            <a:t>Costruzioni</a:t>
          </a:r>
          <a:endParaRPr lang="it-IT" sz="1800" b="1" dirty="0"/>
        </a:p>
      </dgm:t>
    </dgm:pt>
    <dgm:pt modelId="{14851F10-6D76-4698-9CD9-88823419130C}" type="sibTrans" cxnId="{D43DF4A2-4016-46C7-BF0F-31AF18079CE1}">
      <dgm:prSet/>
      <dgm:spPr/>
      <dgm:t>
        <a:bodyPr/>
        <a:lstStyle/>
        <a:p>
          <a:endParaRPr lang="it-IT"/>
        </a:p>
      </dgm:t>
    </dgm:pt>
    <dgm:pt modelId="{C3D68B09-A2FC-46D5-A193-22BFA66E7FE3}" type="parTrans" cxnId="{D43DF4A2-4016-46C7-BF0F-31AF18079CE1}">
      <dgm:prSet/>
      <dgm:spPr/>
      <dgm:t>
        <a:bodyPr/>
        <a:lstStyle/>
        <a:p>
          <a:endParaRPr lang="it-IT"/>
        </a:p>
      </dgm:t>
    </dgm:pt>
    <dgm:pt modelId="{4AC77B60-ED50-46E7-BD32-1AADF7C69189}" type="pres">
      <dgm:prSet presAssocID="{81DDD7D8-57E9-4F84-B82D-FD4F86F4339C}" presName="matrix" presStyleCnt="0">
        <dgm:presLayoutVars>
          <dgm:chMax val="1"/>
          <dgm:dir/>
          <dgm:resizeHandles val="exact"/>
        </dgm:presLayoutVars>
      </dgm:prSet>
      <dgm:spPr/>
      <dgm:t>
        <a:bodyPr/>
        <a:lstStyle/>
        <a:p>
          <a:endParaRPr lang="it-IT"/>
        </a:p>
      </dgm:t>
    </dgm:pt>
    <dgm:pt modelId="{A3EB3908-9BA2-411F-BD59-5A12AE276C68}" type="pres">
      <dgm:prSet presAssocID="{81DDD7D8-57E9-4F84-B82D-FD4F86F4339C}" presName="diamond" presStyleLbl="bgShp" presStyleIdx="0" presStyleCnt="1"/>
      <dgm:spPr/>
    </dgm:pt>
    <dgm:pt modelId="{35CF6F3A-4EC8-4CA4-847A-BE1E91C54699}" type="pres">
      <dgm:prSet presAssocID="{81DDD7D8-57E9-4F84-B82D-FD4F86F4339C}" presName="quad1" presStyleLbl="node1" presStyleIdx="0" presStyleCnt="4" custScaleX="168128" custLinFactNeighborX="-34354">
        <dgm:presLayoutVars>
          <dgm:chMax val="0"/>
          <dgm:chPref val="0"/>
          <dgm:bulletEnabled val="1"/>
        </dgm:presLayoutVars>
      </dgm:prSet>
      <dgm:spPr/>
      <dgm:t>
        <a:bodyPr/>
        <a:lstStyle/>
        <a:p>
          <a:endParaRPr lang="it-IT"/>
        </a:p>
      </dgm:t>
    </dgm:pt>
    <dgm:pt modelId="{4F114B6F-7493-4499-A71A-EB101DDDEEFD}" type="pres">
      <dgm:prSet presAssocID="{81DDD7D8-57E9-4F84-B82D-FD4F86F4339C}" presName="quad2" presStyleLbl="node1" presStyleIdx="1" presStyleCnt="4" custScaleX="164963" custLinFactNeighborX="34676">
        <dgm:presLayoutVars>
          <dgm:chMax val="0"/>
          <dgm:chPref val="0"/>
          <dgm:bulletEnabled val="1"/>
        </dgm:presLayoutVars>
      </dgm:prSet>
      <dgm:spPr/>
      <dgm:t>
        <a:bodyPr/>
        <a:lstStyle/>
        <a:p>
          <a:endParaRPr lang="it-IT"/>
        </a:p>
      </dgm:t>
    </dgm:pt>
    <dgm:pt modelId="{9B346175-98D0-4E94-9D02-07D165C33C29}" type="pres">
      <dgm:prSet presAssocID="{81DDD7D8-57E9-4F84-B82D-FD4F86F4339C}" presName="quad3" presStyleLbl="node1" presStyleIdx="2" presStyleCnt="4" custScaleX="219705" custLinFactNeighborX="-60654">
        <dgm:presLayoutVars>
          <dgm:chMax val="0"/>
          <dgm:chPref val="0"/>
          <dgm:bulletEnabled val="1"/>
        </dgm:presLayoutVars>
      </dgm:prSet>
      <dgm:spPr/>
      <dgm:t>
        <a:bodyPr/>
        <a:lstStyle/>
        <a:p>
          <a:endParaRPr lang="it-IT"/>
        </a:p>
      </dgm:t>
    </dgm:pt>
    <dgm:pt modelId="{FAC94F96-BA12-4126-9411-920B3A3BF5C9}" type="pres">
      <dgm:prSet presAssocID="{81DDD7D8-57E9-4F84-B82D-FD4F86F4339C}" presName="quad4" presStyleLbl="node1" presStyleIdx="3" presStyleCnt="4" custScaleX="220504" custLinFactNeighborX="86081" custLinFactNeighborY="24359">
        <dgm:presLayoutVars>
          <dgm:chMax val="0"/>
          <dgm:chPref val="0"/>
          <dgm:bulletEnabled val="1"/>
        </dgm:presLayoutVars>
      </dgm:prSet>
      <dgm:spPr/>
      <dgm:t>
        <a:bodyPr/>
        <a:lstStyle/>
        <a:p>
          <a:endParaRPr lang="it-IT"/>
        </a:p>
      </dgm:t>
    </dgm:pt>
  </dgm:ptLst>
  <dgm:cxnLst>
    <dgm:cxn modelId="{DEAF4A18-5C03-430B-AAB9-04A8BDAD9B32}" type="presOf" srcId="{81DDD7D8-57E9-4F84-B82D-FD4F86F4339C}" destId="{4AC77B60-ED50-46E7-BD32-1AADF7C69189}" srcOrd="0" destOrd="0" presId="urn:microsoft.com/office/officeart/2005/8/layout/matrix3"/>
    <dgm:cxn modelId="{451B5366-B027-4BE4-8069-DAEC0879CD61}" type="presOf" srcId="{D35EC7D7-3462-437E-9061-BC899D08B223}" destId="{FAC94F96-BA12-4126-9411-920B3A3BF5C9}" srcOrd="0" destOrd="0" presId="urn:microsoft.com/office/officeart/2005/8/layout/matrix3"/>
    <dgm:cxn modelId="{5F6C91BD-F90D-456D-851F-3FE2AC0390A3}" type="presOf" srcId="{C915EADB-ABD7-49D4-B19B-49AB12FD1579}" destId="{9B346175-98D0-4E94-9D02-07D165C33C29}" srcOrd="0" destOrd="0" presId="urn:microsoft.com/office/officeart/2005/8/layout/matrix3"/>
    <dgm:cxn modelId="{56CC295C-6284-4FAB-8F0C-224C381D3943}" type="presOf" srcId="{B47977D7-D906-4C71-948F-E84054994BA8}" destId="{35CF6F3A-4EC8-4CA4-847A-BE1E91C54699}" srcOrd="0" destOrd="0" presId="urn:microsoft.com/office/officeart/2005/8/layout/matrix3"/>
    <dgm:cxn modelId="{D43DF4A2-4016-46C7-BF0F-31AF18079CE1}" srcId="{81DDD7D8-57E9-4F84-B82D-FD4F86F4339C}" destId="{7D6E894F-F803-4A0D-8CBE-204326C0F378}" srcOrd="1" destOrd="0" parTransId="{C3D68B09-A2FC-46D5-A193-22BFA66E7FE3}" sibTransId="{14851F10-6D76-4698-9CD9-88823419130C}"/>
    <dgm:cxn modelId="{5C7D6C36-C5DF-46B6-AF45-CD105D0E6426}" srcId="{81DDD7D8-57E9-4F84-B82D-FD4F86F4339C}" destId="{C915EADB-ABD7-49D4-B19B-49AB12FD1579}" srcOrd="2" destOrd="0" parTransId="{6C88472E-ABC8-4FBB-B6B6-97FEC3A70B47}" sibTransId="{3375FD16-1451-41B0-A842-2811F88CFCEB}"/>
    <dgm:cxn modelId="{76C04582-4D11-4B60-8A7E-DDAC9199B71D}" srcId="{81DDD7D8-57E9-4F84-B82D-FD4F86F4339C}" destId="{D35EC7D7-3462-437E-9061-BC899D08B223}" srcOrd="3" destOrd="0" parTransId="{64BD69F7-F8AE-49FC-B1A9-01A2F6BAF0FD}" sibTransId="{98390F5E-AC78-4743-89AA-B2EEB8D905B4}"/>
    <dgm:cxn modelId="{1DCBF92D-7BA5-48F9-B605-615E62935E42}" srcId="{81DDD7D8-57E9-4F84-B82D-FD4F86F4339C}" destId="{B47977D7-D906-4C71-948F-E84054994BA8}" srcOrd="0" destOrd="0" parTransId="{4A9C1742-60A7-45C9-A636-848C0BFBEF2B}" sibTransId="{704F9BFB-18E4-45D9-8275-E65DBB3C37B0}"/>
    <dgm:cxn modelId="{C7155B92-29A7-410B-913F-8EE61395C78A}" type="presOf" srcId="{7D6E894F-F803-4A0D-8CBE-204326C0F378}" destId="{4F114B6F-7493-4499-A71A-EB101DDDEEFD}" srcOrd="0" destOrd="0" presId="urn:microsoft.com/office/officeart/2005/8/layout/matrix3"/>
    <dgm:cxn modelId="{B77CDEB0-B06C-4264-8838-8874869D6269}" type="presParOf" srcId="{4AC77B60-ED50-46E7-BD32-1AADF7C69189}" destId="{A3EB3908-9BA2-411F-BD59-5A12AE276C68}" srcOrd="0" destOrd="0" presId="urn:microsoft.com/office/officeart/2005/8/layout/matrix3"/>
    <dgm:cxn modelId="{19CC7640-E138-4D56-9F59-6DF3FE840C8D}" type="presParOf" srcId="{4AC77B60-ED50-46E7-BD32-1AADF7C69189}" destId="{35CF6F3A-4EC8-4CA4-847A-BE1E91C54699}" srcOrd="1" destOrd="0" presId="urn:microsoft.com/office/officeart/2005/8/layout/matrix3"/>
    <dgm:cxn modelId="{2BBF4DEF-0717-4273-89A8-9E7B0EAD979D}" type="presParOf" srcId="{4AC77B60-ED50-46E7-BD32-1AADF7C69189}" destId="{4F114B6F-7493-4499-A71A-EB101DDDEEFD}" srcOrd="2" destOrd="0" presId="urn:microsoft.com/office/officeart/2005/8/layout/matrix3"/>
    <dgm:cxn modelId="{791191B0-E12F-47C2-8EA9-C6DA2CC9F7EA}" type="presParOf" srcId="{4AC77B60-ED50-46E7-BD32-1AADF7C69189}" destId="{9B346175-98D0-4E94-9D02-07D165C33C29}" srcOrd="3" destOrd="0" presId="urn:microsoft.com/office/officeart/2005/8/layout/matrix3"/>
    <dgm:cxn modelId="{04170375-7238-4663-B05A-358143F45A5B}" type="presParOf" srcId="{4AC77B60-ED50-46E7-BD32-1AADF7C69189}" destId="{FAC94F96-BA12-4126-9411-920B3A3BF5C9}"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1DDD7D8-57E9-4F84-B82D-FD4F86F4339C}"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it-IT"/>
        </a:p>
      </dgm:t>
    </dgm:pt>
    <dgm:pt modelId="{B47977D7-D906-4C71-948F-E84054994BA8}">
      <dgm:prSet custT="1"/>
      <dgm:spPr>
        <a:solidFill>
          <a:schemeClr val="bg1">
            <a:lumMod val="75000"/>
          </a:schemeClr>
        </a:solidFill>
      </dgm:spPr>
      <dgm:t>
        <a:bodyPr/>
        <a:lstStyle/>
        <a:p>
          <a:pPr rtl="0"/>
          <a:r>
            <a:rPr lang="it-IT" sz="1200" b="1" dirty="0" smtClean="0"/>
            <a:t>Suolo</a:t>
          </a:r>
          <a:endParaRPr lang="it-IT" sz="1200" b="1" dirty="0"/>
        </a:p>
      </dgm:t>
    </dgm:pt>
    <dgm:pt modelId="{4A9C1742-60A7-45C9-A636-848C0BFBEF2B}" type="parTrans" cxnId="{1DCBF92D-7BA5-48F9-B605-615E62935E42}">
      <dgm:prSet/>
      <dgm:spPr/>
      <dgm:t>
        <a:bodyPr/>
        <a:lstStyle/>
        <a:p>
          <a:endParaRPr lang="it-IT"/>
        </a:p>
      </dgm:t>
    </dgm:pt>
    <dgm:pt modelId="{704F9BFB-18E4-45D9-8275-E65DBB3C37B0}" type="sibTrans" cxnId="{1DCBF92D-7BA5-48F9-B605-615E62935E42}">
      <dgm:prSet/>
      <dgm:spPr/>
      <dgm:t>
        <a:bodyPr/>
        <a:lstStyle/>
        <a:p>
          <a:endParaRPr lang="it-IT"/>
        </a:p>
      </dgm:t>
    </dgm:pt>
    <dgm:pt modelId="{C915EADB-ABD7-49D4-B19B-49AB12FD1579}">
      <dgm:prSet custT="1"/>
      <dgm:spPr>
        <a:solidFill>
          <a:schemeClr val="bg1">
            <a:lumMod val="75000"/>
          </a:schemeClr>
        </a:solidFill>
      </dgm:spPr>
      <dgm:t>
        <a:bodyPr/>
        <a:lstStyle/>
        <a:p>
          <a:pPr rtl="0"/>
          <a:r>
            <a:rPr lang="it-IT" sz="1200" dirty="0" smtClean="0"/>
            <a:t>Elementi strutturalmente connessi</a:t>
          </a:r>
          <a:endParaRPr lang="it-IT" sz="1200" dirty="0"/>
        </a:p>
      </dgm:t>
    </dgm:pt>
    <dgm:pt modelId="{6C88472E-ABC8-4FBB-B6B6-97FEC3A70B47}" type="parTrans" cxnId="{5C7D6C36-C5DF-46B6-AF45-CD105D0E6426}">
      <dgm:prSet/>
      <dgm:spPr/>
      <dgm:t>
        <a:bodyPr/>
        <a:lstStyle/>
        <a:p>
          <a:endParaRPr lang="it-IT"/>
        </a:p>
      </dgm:t>
    </dgm:pt>
    <dgm:pt modelId="{3375FD16-1451-41B0-A842-2811F88CFCEB}" type="sibTrans" cxnId="{5C7D6C36-C5DF-46B6-AF45-CD105D0E6426}">
      <dgm:prSet/>
      <dgm:spPr/>
      <dgm:t>
        <a:bodyPr/>
        <a:lstStyle/>
        <a:p>
          <a:endParaRPr lang="it-IT"/>
        </a:p>
      </dgm:t>
    </dgm:pt>
    <dgm:pt modelId="{D35EC7D7-3462-437E-9061-BC899D08B223}">
      <dgm:prSet custT="1"/>
      <dgm:spPr>
        <a:solidFill>
          <a:srgbClr val="E46C0A"/>
        </a:solidFill>
      </dgm:spPr>
      <dgm:t>
        <a:bodyPr/>
        <a:lstStyle/>
        <a:p>
          <a:pPr rtl="0"/>
          <a:r>
            <a:rPr lang="it-IT" sz="1200" dirty="0" smtClean="0"/>
            <a:t>Componenti impiantistiche</a:t>
          </a:r>
          <a:endParaRPr lang="it-IT" sz="1200" dirty="0"/>
        </a:p>
      </dgm:t>
    </dgm:pt>
    <dgm:pt modelId="{64BD69F7-F8AE-49FC-B1A9-01A2F6BAF0FD}" type="parTrans" cxnId="{76C04582-4D11-4B60-8A7E-DDAC9199B71D}">
      <dgm:prSet/>
      <dgm:spPr/>
      <dgm:t>
        <a:bodyPr/>
        <a:lstStyle/>
        <a:p>
          <a:endParaRPr lang="it-IT"/>
        </a:p>
      </dgm:t>
    </dgm:pt>
    <dgm:pt modelId="{98390F5E-AC78-4743-89AA-B2EEB8D905B4}" type="sibTrans" cxnId="{76C04582-4D11-4B60-8A7E-DDAC9199B71D}">
      <dgm:prSet/>
      <dgm:spPr/>
      <dgm:t>
        <a:bodyPr/>
        <a:lstStyle/>
        <a:p>
          <a:endParaRPr lang="it-IT"/>
        </a:p>
      </dgm:t>
    </dgm:pt>
    <dgm:pt modelId="{7D6E894F-F803-4A0D-8CBE-204326C0F378}">
      <dgm:prSet custT="1"/>
      <dgm:spPr>
        <a:solidFill>
          <a:schemeClr val="bg1">
            <a:lumMod val="75000"/>
          </a:schemeClr>
        </a:solidFill>
      </dgm:spPr>
      <dgm:t>
        <a:bodyPr/>
        <a:lstStyle/>
        <a:p>
          <a:pPr rtl="0"/>
          <a:r>
            <a:rPr lang="it-IT" sz="1200" b="1" dirty="0" smtClean="0"/>
            <a:t>Costruzioni</a:t>
          </a:r>
          <a:endParaRPr lang="it-IT" sz="1200" b="1" dirty="0"/>
        </a:p>
      </dgm:t>
    </dgm:pt>
    <dgm:pt modelId="{14851F10-6D76-4698-9CD9-88823419130C}" type="sibTrans" cxnId="{D43DF4A2-4016-46C7-BF0F-31AF18079CE1}">
      <dgm:prSet/>
      <dgm:spPr/>
      <dgm:t>
        <a:bodyPr/>
        <a:lstStyle/>
        <a:p>
          <a:endParaRPr lang="it-IT"/>
        </a:p>
      </dgm:t>
    </dgm:pt>
    <dgm:pt modelId="{C3D68B09-A2FC-46D5-A193-22BFA66E7FE3}" type="parTrans" cxnId="{D43DF4A2-4016-46C7-BF0F-31AF18079CE1}">
      <dgm:prSet/>
      <dgm:spPr/>
      <dgm:t>
        <a:bodyPr/>
        <a:lstStyle/>
        <a:p>
          <a:endParaRPr lang="it-IT"/>
        </a:p>
      </dgm:t>
    </dgm:pt>
    <dgm:pt modelId="{4AC77B60-ED50-46E7-BD32-1AADF7C69189}" type="pres">
      <dgm:prSet presAssocID="{81DDD7D8-57E9-4F84-B82D-FD4F86F4339C}" presName="matrix" presStyleCnt="0">
        <dgm:presLayoutVars>
          <dgm:chMax val="1"/>
          <dgm:dir/>
          <dgm:resizeHandles val="exact"/>
        </dgm:presLayoutVars>
      </dgm:prSet>
      <dgm:spPr/>
      <dgm:t>
        <a:bodyPr/>
        <a:lstStyle/>
        <a:p>
          <a:endParaRPr lang="it-IT"/>
        </a:p>
      </dgm:t>
    </dgm:pt>
    <dgm:pt modelId="{A3EB3908-9BA2-411F-BD59-5A12AE276C68}" type="pres">
      <dgm:prSet presAssocID="{81DDD7D8-57E9-4F84-B82D-FD4F86F4339C}" presName="diamond" presStyleLbl="bgShp" presStyleIdx="0" presStyleCnt="1"/>
      <dgm:spPr>
        <a:solidFill>
          <a:schemeClr val="bg1">
            <a:lumMod val="75000"/>
          </a:schemeClr>
        </a:solidFill>
      </dgm:spPr>
    </dgm:pt>
    <dgm:pt modelId="{35CF6F3A-4EC8-4CA4-847A-BE1E91C54699}" type="pres">
      <dgm:prSet presAssocID="{81DDD7D8-57E9-4F84-B82D-FD4F86F4339C}" presName="quad1" presStyleLbl="node1" presStyleIdx="0" presStyleCnt="4" custScaleX="168128" custLinFactNeighborX="-34354">
        <dgm:presLayoutVars>
          <dgm:chMax val="0"/>
          <dgm:chPref val="0"/>
          <dgm:bulletEnabled val="1"/>
        </dgm:presLayoutVars>
      </dgm:prSet>
      <dgm:spPr/>
      <dgm:t>
        <a:bodyPr/>
        <a:lstStyle/>
        <a:p>
          <a:endParaRPr lang="it-IT"/>
        </a:p>
      </dgm:t>
    </dgm:pt>
    <dgm:pt modelId="{4F114B6F-7493-4499-A71A-EB101DDDEEFD}" type="pres">
      <dgm:prSet presAssocID="{81DDD7D8-57E9-4F84-B82D-FD4F86F4339C}" presName="quad2" presStyleLbl="node1" presStyleIdx="1" presStyleCnt="4" custScaleX="164963" custLinFactNeighborX="34676">
        <dgm:presLayoutVars>
          <dgm:chMax val="0"/>
          <dgm:chPref val="0"/>
          <dgm:bulletEnabled val="1"/>
        </dgm:presLayoutVars>
      </dgm:prSet>
      <dgm:spPr/>
      <dgm:t>
        <a:bodyPr/>
        <a:lstStyle/>
        <a:p>
          <a:endParaRPr lang="it-IT"/>
        </a:p>
      </dgm:t>
    </dgm:pt>
    <dgm:pt modelId="{9B346175-98D0-4E94-9D02-07D165C33C29}" type="pres">
      <dgm:prSet presAssocID="{81DDD7D8-57E9-4F84-B82D-FD4F86F4339C}" presName="quad3" presStyleLbl="node1" presStyleIdx="2" presStyleCnt="4" custScaleX="219705" custLinFactNeighborX="-60654">
        <dgm:presLayoutVars>
          <dgm:chMax val="0"/>
          <dgm:chPref val="0"/>
          <dgm:bulletEnabled val="1"/>
        </dgm:presLayoutVars>
      </dgm:prSet>
      <dgm:spPr/>
      <dgm:t>
        <a:bodyPr/>
        <a:lstStyle/>
        <a:p>
          <a:endParaRPr lang="it-IT"/>
        </a:p>
      </dgm:t>
    </dgm:pt>
    <dgm:pt modelId="{FAC94F96-BA12-4126-9411-920B3A3BF5C9}" type="pres">
      <dgm:prSet presAssocID="{81DDD7D8-57E9-4F84-B82D-FD4F86F4339C}" presName="quad4" presStyleLbl="node1" presStyleIdx="3" presStyleCnt="4" custScaleX="220504" custLinFactNeighborX="86081" custLinFactNeighborY="24359">
        <dgm:presLayoutVars>
          <dgm:chMax val="0"/>
          <dgm:chPref val="0"/>
          <dgm:bulletEnabled val="1"/>
        </dgm:presLayoutVars>
      </dgm:prSet>
      <dgm:spPr/>
      <dgm:t>
        <a:bodyPr/>
        <a:lstStyle/>
        <a:p>
          <a:endParaRPr lang="it-IT"/>
        </a:p>
      </dgm:t>
    </dgm:pt>
  </dgm:ptLst>
  <dgm:cxnLst>
    <dgm:cxn modelId="{7659D959-D5E7-47D5-B4ED-0DE10C837944}" type="presOf" srcId="{7D6E894F-F803-4A0D-8CBE-204326C0F378}" destId="{4F114B6F-7493-4499-A71A-EB101DDDEEFD}" srcOrd="0" destOrd="0" presId="urn:microsoft.com/office/officeart/2005/8/layout/matrix3"/>
    <dgm:cxn modelId="{AD6D0E82-7F73-44DE-9830-6FD4D3D9087E}" type="presOf" srcId="{D35EC7D7-3462-437E-9061-BC899D08B223}" destId="{FAC94F96-BA12-4126-9411-920B3A3BF5C9}" srcOrd="0" destOrd="0" presId="urn:microsoft.com/office/officeart/2005/8/layout/matrix3"/>
    <dgm:cxn modelId="{6ED49CF3-3A30-4549-9466-A7D3E8E3CF6D}" type="presOf" srcId="{81DDD7D8-57E9-4F84-B82D-FD4F86F4339C}" destId="{4AC77B60-ED50-46E7-BD32-1AADF7C69189}" srcOrd="0" destOrd="0" presId="urn:microsoft.com/office/officeart/2005/8/layout/matrix3"/>
    <dgm:cxn modelId="{D43DF4A2-4016-46C7-BF0F-31AF18079CE1}" srcId="{81DDD7D8-57E9-4F84-B82D-FD4F86F4339C}" destId="{7D6E894F-F803-4A0D-8CBE-204326C0F378}" srcOrd="1" destOrd="0" parTransId="{C3D68B09-A2FC-46D5-A193-22BFA66E7FE3}" sibTransId="{14851F10-6D76-4698-9CD9-88823419130C}"/>
    <dgm:cxn modelId="{76C04582-4D11-4B60-8A7E-DDAC9199B71D}" srcId="{81DDD7D8-57E9-4F84-B82D-FD4F86F4339C}" destId="{D35EC7D7-3462-437E-9061-BC899D08B223}" srcOrd="3" destOrd="0" parTransId="{64BD69F7-F8AE-49FC-B1A9-01A2F6BAF0FD}" sibTransId="{98390F5E-AC78-4743-89AA-B2EEB8D905B4}"/>
    <dgm:cxn modelId="{5C7D6C36-C5DF-46B6-AF45-CD105D0E6426}" srcId="{81DDD7D8-57E9-4F84-B82D-FD4F86F4339C}" destId="{C915EADB-ABD7-49D4-B19B-49AB12FD1579}" srcOrd="2" destOrd="0" parTransId="{6C88472E-ABC8-4FBB-B6B6-97FEC3A70B47}" sibTransId="{3375FD16-1451-41B0-A842-2811F88CFCEB}"/>
    <dgm:cxn modelId="{7DE85064-302C-45F9-B906-9E2E408564AE}" type="presOf" srcId="{B47977D7-D906-4C71-948F-E84054994BA8}" destId="{35CF6F3A-4EC8-4CA4-847A-BE1E91C54699}" srcOrd="0" destOrd="0" presId="urn:microsoft.com/office/officeart/2005/8/layout/matrix3"/>
    <dgm:cxn modelId="{1DCBF92D-7BA5-48F9-B605-615E62935E42}" srcId="{81DDD7D8-57E9-4F84-B82D-FD4F86F4339C}" destId="{B47977D7-D906-4C71-948F-E84054994BA8}" srcOrd="0" destOrd="0" parTransId="{4A9C1742-60A7-45C9-A636-848C0BFBEF2B}" sibTransId="{704F9BFB-18E4-45D9-8275-E65DBB3C37B0}"/>
    <dgm:cxn modelId="{5CD8947B-AD2B-481F-B46C-92E360A3C4FE}" type="presOf" srcId="{C915EADB-ABD7-49D4-B19B-49AB12FD1579}" destId="{9B346175-98D0-4E94-9D02-07D165C33C29}" srcOrd="0" destOrd="0" presId="urn:microsoft.com/office/officeart/2005/8/layout/matrix3"/>
    <dgm:cxn modelId="{C6D89522-E94A-4061-B5BC-B09FBCEC6AC0}" type="presParOf" srcId="{4AC77B60-ED50-46E7-BD32-1AADF7C69189}" destId="{A3EB3908-9BA2-411F-BD59-5A12AE276C68}" srcOrd="0" destOrd="0" presId="urn:microsoft.com/office/officeart/2005/8/layout/matrix3"/>
    <dgm:cxn modelId="{852996B1-B1FB-458C-A7B0-D6600D921819}" type="presParOf" srcId="{4AC77B60-ED50-46E7-BD32-1AADF7C69189}" destId="{35CF6F3A-4EC8-4CA4-847A-BE1E91C54699}" srcOrd="1" destOrd="0" presId="urn:microsoft.com/office/officeart/2005/8/layout/matrix3"/>
    <dgm:cxn modelId="{2ACE9DFE-D719-479F-B361-84C8880B610D}" type="presParOf" srcId="{4AC77B60-ED50-46E7-BD32-1AADF7C69189}" destId="{4F114B6F-7493-4499-A71A-EB101DDDEEFD}" srcOrd="2" destOrd="0" presId="urn:microsoft.com/office/officeart/2005/8/layout/matrix3"/>
    <dgm:cxn modelId="{2F82775B-0E00-45DE-89DE-BAE57DC16A50}" type="presParOf" srcId="{4AC77B60-ED50-46E7-BD32-1AADF7C69189}" destId="{9B346175-98D0-4E94-9D02-07D165C33C29}" srcOrd="3" destOrd="0" presId="urn:microsoft.com/office/officeart/2005/8/layout/matrix3"/>
    <dgm:cxn modelId="{BB724DF3-0EA1-4E13-8E09-3C9B7377321B}" type="presParOf" srcId="{4AC77B60-ED50-46E7-BD32-1AADF7C69189}" destId="{FAC94F96-BA12-4126-9411-920B3A3BF5C9}"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1DDD7D8-57E9-4F84-B82D-FD4F86F4339C}"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it-IT"/>
        </a:p>
      </dgm:t>
    </dgm:pt>
    <dgm:pt modelId="{B47977D7-D906-4C71-948F-E84054994BA8}">
      <dgm:prSet custT="1"/>
      <dgm:spPr>
        <a:solidFill>
          <a:schemeClr val="bg1">
            <a:lumMod val="75000"/>
          </a:schemeClr>
        </a:solidFill>
      </dgm:spPr>
      <dgm:t>
        <a:bodyPr/>
        <a:lstStyle/>
        <a:p>
          <a:pPr rtl="0"/>
          <a:r>
            <a:rPr lang="it-IT" sz="1200" b="1" dirty="0" smtClean="0"/>
            <a:t>Suolo</a:t>
          </a:r>
          <a:endParaRPr lang="it-IT" sz="1200" b="1" dirty="0"/>
        </a:p>
      </dgm:t>
    </dgm:pt>
    <dgm:pt modelId="{4A9C1742-60A7-45C9-A636-848C0BFBEF2B}" type="parTrans" cxnId="{1DCBF92D-7BA5-48F9-B605-615E62935E42}">
      <dgm:prSet/>
      <dgm:spPr/>
      <dgm:t>
        <a:bodyPr/>
        <a:lstStyle/>
        <a:p>
          <a:endParaRPr lang="it-IT"/>
        </a:p>
      </dgm:t>
    </dgm:pt>
    <dgm:pt modelId="{704F9BFB-18E4-45D9-8275-E65DBB3C37B0}" type="sibTrans" cxnId="{1DCBF92D-7BA5-48F9-B605-615E62935E42}">
      <dgm:prSet/>
      <dgm:spPr/>
      <dgm:t>
        <a:bodyPr/>
        <a:lstStyle/>
        <a:p>
          <a:endParaRPr lang="it-IT"/>
        </a:p>
      </dgm:t>
    </dgm:pt>
    <dgm:pt modelId="{C915EADB-ABD7-49D4-B19B-49AB12FD1579}">
      <dgm:prSet custT="1"/>
      <dgm:spPr>
        <a:solidFill>
          <a:schemeClr val="bg1">
            <a:lumMod val="75000"/>
          </a:schemeClr>
        </a:solidFill>
      </dgm:spPr>
      <dgm:t>
        <a:bodyPr/>
        <a:lstStyle/>
        <a:p>
          <a:pPr rtl="0"/>
          <a:r>
            <a:rPr lang="it-IT" sz="1200" dirty="0" smtClean="0"/>
            <a:t>Elementi strutturalmente connessi</a:t>
          </a:r>
          <a:endParaRPr lang="it-IT" sz="1200" dirty="0"/>
        </a:p>
      </dgm:t>
    </dgm:pt>
    <dgm:pt modelId="{6C88472E-ABC8-4FBB-B6B6-97FEC3A70B47}" type="parTrans" cxnId="{5C7D6C36-C5DF-46B6-AF45-CD105D0E6426}">
      <dgm:prSet/>
      <dgm:spPr/>
      <dgm:t>
        <a:bodyPr/>
        <a:lstStyle/>
        <a:p>
          <a:endParaRPr lang="it-IT"/>
        </a:p>
      </dgm:t>
    </dgm:pt>
    <dgm:pt modelId="{3375FD16-1451-41B0-A842-2811F88CFCEB}" type="sibTrans" cxnId="{5C7D6C36-C5DF-46B6-AF45-CD105D0E6426}">
      <dgm:prSet/>
      <dgm:spPr/>
      <dgm:t>
        <a:bodyPr/>
        <a:lstStyle/>
        <a:p>
          <a:endParaRPr lang="it-IT"/>
        </a:p>
      </dgm:t>
    </dgm:pt>
    <dgm:pt modelId="{D35EC7D7-3462-437E-9061-BC899D08B223}">
      <dgm:prSet custT="1"/>
      <dgm:spPr>
        <a:solidFill>
          <a:srgbClr val="E46C0A"/>
        </a:solidFill>
      </dgm:spPr>
      <dgm:t>
        <a:bodyPr/>
        <a:lstStyle/>
        <a:p>
          <a:pPr rtl="0"/>
          <a:r>
            <a:rPr lang="it-IT" sz="1200" dirty="0" smtClean="0"/>
            <a:t>Componenti impiantistiche</a:t>
          </a:r>
          <a:endParaRPr lang="it-IT" sz="1200" dirty="0"/>
        </a:p>
      </dgm:t>
    </dgm:pt>
    <dgm:pt modelId="{64BD69F7-F8AE-49FC-B1A9-01A2F6BAF0FD}" type="parTrans" cxnId="{76C04582-4D11-4B60-8A7E-DDAC9199B71D}">
      <dgm:prSet/>
      <dgm:spPr/>
      <dgm:t>
        <a:bodyPr/>
        <a:lstStyle/>
        <a:p>
          <a:endParaRPr lang="it-IT"/>
        </a:p>
      </dgm:t>
    </dgm:pt>
    <dgm:pt modelId="{98390F5E-AC78-4743-89AA-B2EEB8D905B4}" type="sibTrans" cxnId="{76C04582-4D11-4B60-8A7E-DDAC9199B71D}">
      <dgm:prSet/>
      <dgm:spPr/>
      <dgm:t>
        <a:bodyPr/>
        <a:lstStyle/>
        <a:p>
          <a:endParaRPr lang="it-IT"/>
        </a:p>
      </dgm:t>
    </dgm:pt>
    <dgm:pt modelId="{7D6E894F-F803-4A0D-8CBE-204326C0F378}">
      <dgm:prSet custT="1"/>
      <dgm:spPr>
        <a:solidFill>
          <a:schemeClr val="bg1">
            <a:lumMod val="75000"/>
          </a:schemeClr>
        </a:solidFill>
      </dgm:spPr>
      <dgm:t>
        <a:bodyPr/>
        <a:lstStyle/>
        <a:p>
          <a:pPr rtl="0"/>
          <a:r>
            <a:rPr lang="it-IT" sz="1200" b="1" dirty="0" smtClean="0"/>
            <a:t>Costruzioni</a:t>
          </a:r>
          <a:endParaRPr lang="it-IT" sz="1200" b="1" dirty="0"/>
        </a:p>
      </dgm:t>
    </dgm:pt>
    <dgm:pt modelId="{14851F10-6D76-4698-9CD9-88823419130C}" type="sibTrans" cxnId="{D43DF4A2-4016-46C7-BF0F-31AF18079CE1}">
      <dgm:prSet/>
      <dgm:spPr/>
      <dgm:t>
        <a:bodyPr/>
        <a:lstStyle/>
        <a:p>
          <a:endParaRPr lang="it-IT"/>
        </a:p>
      </dgm:t>
    </dgm:pt>
    <dgm:pt modelId="{C3D68B09-A2FC-46D5-A193-22BFA66E7FE3}" type="parTrans" cxnId="{D43DF4A2-4016-46C7-BF0F-31AF18079CE1}">
      <dgm:prSet/>
      <dgm:spPr/>
      <dgm:t>
        <a:bodyPr/>
        <a:lstStyle/>
        <a:p>
          <a:endParaRPr lang="it-IT"/>
        </a:p>
      </dgm:t>
    </dgm:pt>
    <dgm:pt modelId="{4AC77B60-ED50-46E7-BD32-1AADF7C69189}" type="pres">
      <dgm:prSet presAssocID="{81DDD7D8-57E9-4F84-B82D-FD4F86F4339C}" presName="matrix" presStyleCnt="0">
        <dgm:presLayoutVars>
          <dgm:chMax val="1"/>
          <dgm:dir/>
          <dgm:resizeHandles val="exact"/>
        </dgm:presLayoutVars>
      </dgm:prSet>
      <dgm:spPr/>
      <dgm:t>
        <a:bodyPr/>
        <a:lstStyle/>
        <a:p>
          <a:endParaRPr lang="it-IT"/>
        </a:p>
      </dgm:t>
    </dgm:pt>
    <dgm:pt modelId="{A3EB3908-9BA2-411F-BD59-5A12AE276C68}" type="pres">
      <dgm:prSet presAssocID="{81DDD7D8-57E9-4F84-B82D-FD4F86F4339C}" presName="diamond" presStyleLbl="bgShp" presStyleIdx="0" presStyleCnt="1"/>
      <dgm:spPr>
        <a:solidFill>
          <a:schemeClr val="bg1">
            <a:lumMod val="75000"/>
          </a:schemeClr>
        </a:solidFill>
      </dgm:spPr>
    </dgm:pt>
    <dgm:pt modelId="{35CF6F3A-4EC8-4CA4-847A-BE1E91C54699}" type="pres">
      <dgm:prSet presAssocID="{81DDD7D8-57E9-4F84-B82D-FD4F86F4339C}" presName="quad1" presStyleLbl="node1" presStyleIdx="0" presStyleCnt="4" custScaleX="168128" custLinFactNeighborX="-34354">
        <dgm:presLayoutVars>
          <dgm:chMax val="0"/>
          <dgm:chPref val="0"/>
          <dgm:bulletEnabled val="1"/>
        </dgm:presLayoutVars>
      </dgm:prSet>
      <dgm:spPr/>
      <dgm:t>
        <a:bodyPr/>
        <a:lstStyle/>
        <a:p>
          <a:endParaRPr lang="it-IT"/>
        </a:p>
      </dgm:t>
    </dgm:pt>
    <dgm:pt modelId="{4F114B6F-7493-4499-A71A-EB101DDDEEFD}" type="pres">
      <dgm:prSet presAssocID="{81DDD7D8-57E9-4F84-B82D-FD4F86F4339C}" presName="quad2" presStyleLbl="node1" presStyleIdx="1" presStyleCnt="4" custScaleX="164963" custLinFactNeighborX="34676">
        <dgm:presLayoutVars>
          <dgm:chMax val="0"/>
          <dgm:chPref val="0"/>
          <dgm:bulletEnabled val="1"/>
        </dgm:presLayoutVars>
      </dgm:prSet>
      <dgm:spPr/>
      <dgm:t>
        <a:bodyPr/>
        <a:lstStyle/>
        <a:p>
          <a:endParaRPr lang="it-IT"/>
        </a:p>
      </dgm:t>
    </dgm:pt>
    <dgm:pt modelId="{9B346175-98D0-4E94-9D02-07D165C33C29}" type="pres">
      <dgm:prSet presAssocID="{81DDD7D8-57E9-4F84-B82D-FD4F86F4339C}" presName="quad3" presStyleLbl="node1" presStyleIdx="2" presStyleCnt="4" custScaleX="219705" custLinFactNeighborX="-60654">
        <dgm:presLayoutVars>
          <dgm:chMax val="0"/>
          <dgm:chPref val="0"/>
          <dgm:bulletEnabled val="1"/>
        </dgm:presLayoutVars>
      </dgm:prSet>
      <dgm:spPr/>
      <dgm:t>
        <a:bodyPr/>
        <a:lstStyle/>
        <a:p>
          <a:endParaRPr lang="it-IT"/>
        </a:p>
      </dgm:t>
    </dgm:pt>
    <dgm:pt modelId="{FAC94F96-BA12-4126-9411-920B3A3BF5C9}" type="pres">
      <dgm:prSet presAssocID="{81DDD7D8-57E9-4F84-B82D-FD4F86F4339C}" presName="quad4" presStyleLbl="node1" presStyleIdx="3" presStyleCnt="4" custScaleX="220504" custLinFactNeighborX="86081" custLinFactNeighborY="24359">
        <dgm:presLayoutVars>
          <dgm:chMax val="0"/>
          <dgm:chPref val="0"/>
          <dgm:bulletEnabled val="1"/>
        </dgm:presLayoutVars>
      </dgm:prSet>
      <dgm:spPr/>
      <dgm:t>
        <a:bodyPr/>
        <a:lstStyle/>
        <a:p>
          <a:endParaRPr lang="it-IT"/>
        </a:p>
      </dgm:t>
    </dgm:pt>
  </dgm:ptLst>
  <dgm:cxnLst>
    <dgm:cxn modelId="{DCA0910E-C0DB-4EAC-B6BA-D194D46FE015}" type="presOf" srcId="{7D6E894F-F803-4A0D-8CBE-204326C0F378}" destId="{4F114B6F-7493-4499-A71A-EB101DDDEEFD}" srcOrd="0" destOrd="0" presId="urn:microsoft.com/office/officeart/2005/8/layout/matrix3"/>
    <dgm:cxn modelId="{BE3CA0E7-25A1-42C3-B573-3E31D4965754}" type="presOf" srcId="{C915EADB-ABD7-49D4-B19B-49AB12FD1579}" destId="{9B346175-98D0-4E94-9D02-07D165C33C29}" srcOrd="0" destOrd="0" presId="urn:microsoft.com/office/officeart/2005/8/layout/matrix3"/>
    <dgm:cxn modelId="{D43DF4A2-4016-46C7-BF0F-31AF18079CE1}" srcId="{81DDD7D8-57E9-4F84-B82D-FD4F86F4339C}" destId="{7D6E894F-F803-4A0D-8CBE-204326C0F378}" srcOrd="1" destOrd="0" parTransId="{C3D68B09-A2FC-46D5-A193-22BFA66E7FE3}" sibTransId="{14851F10-6D76-4698-9CD9-88823419130C}"/>
    <dgm:cxn modelId="{5C7D6C36-C5DF-46B6-AF45-CD105D0E6426}" srcId="{81DDD7D8-57E9-4F84-B82D-FD4F86F4339C}" destId="{C915EADB-ABD7-49D4-B19B-49AB12FD1579}" srcOrd="2" destOrd="0" parTransId="{6C88472E-ABC8-4FBB-B6B6-97FEC3A70B47}" sibTransId="{3375FD16-1451-41B0-A842-2811F88CFCEB}"/>
    <dgm:cxn modelId="{E0B5973A-F9AB-4D4B-84B5-C921B3B43BDF}" type="presOf" srcId="{81DDD7D8-57E9-4F84-B82D-FD4F86F4339C}" destId="{4AC77B60-ED50-46E7-BD32-1AADF7C69189}" srcOrd="0" destOrd="0" presId="urn:microsoft.com/office/officeart/2005/8/layout/matrix3"/>
    <dgm:cxn modelId="{76C04582-4D11-4B60-8A7E-DDAC9199B71D}" srcId="{81DDD7D8-57E9-4F84-B82D-FD4F86F4339C}" destId="{D35EC7D7-3462-437E-9061-BC899D08B223}" srcOrd="3" destOrd="0" parTransId="{64BD69F7-F8AE-49FC-B1A9-01A2F6BAF0FD}" sibTransId="{98390F5E-AC78-4743-89AA-B2EEB8D905B4}"/>
    <dgm:cxn modelId="{1DCBF92D-7BA5-48F9-B605-615E62935E42}" srcId="{81DDD7D8-57E9-4F84-B82D-FD4F86F4339C}" destId="{B47977D7-D906-4C71-948F-E84054994BA8}" srcOrd="0" destOrd="0" parTransId="{4A9C1742-60A7-45C9-A636-848C0BFBEF2B}" sibTransId="{704F9BFB-18E4-45D9-8275-E65DBB3C37B0}"/>
    <dgm:cxn modelId="{6C2242B8-1828-4FA9-8D77-ABB10B4FF84A}" type="presOf" srcId="{D35EC7D7-3462-437E-9061-BC899D08B223}" destId="{FAC94F96-BA12-4126-9411-920B3A3BF5C9}" srcOrd="0" destOrd="0" presId="urn:microsoft.com/office/officeart/2005/8/layout/matrix3"/>
    <dgm:cxn modelId="{80A3B45B-6433-47B1-85CB-568729DF113D}" type="presOf" srcId="{B47977D7-D906-4C71-948F-E84054994BA8}" destId="{35CF6F3A-4EC8-4CA4-847A-BE1E91C54699}" srcOrd="0" destOrd="0" presId="urn:microsoft.com/office/officeart/2005/8/layout/matrix3"/>
    <dgm:cxn modelId="{3093332D-79FC-4A67-A11F-4EDE8C0B0B74}" type="presParOf" srcId="{4AC77B60-ED50-46E7-BD32-1AADF7C69189}" destId="{A3EB3908-9BA2-411F-BD59-5A12AE276C68}" srcOrd="0" destOrd="0" presId="urn:microsoft.com/office/officeart/2005/8/layout/matrix3"/>
    <dgm:cxn modelId="{DCB959E6-14D7-4625-8128-7498CB685206}" type="presParOf" srcId="{4AC77B60-ED50-46E7-BD32-1AADF7C69189}" destId="{35CF6F3A-4EC8-4CA4-847A-BE1E91C54699}" srcOrd="1" destOrd="0" presId="urn:microsoft.com/office/officeart/2005/8/layout/matrix3"/>
    <dgm:cxn modelId="{763FE33D-831C-407E-958F-9AD71FA26E4D}" type="presParOf" srcId="{4AC77B60-ED50-46E7-BD32-1AADF7C69189}" destId="{4F114B6F-7493-4499-A71A-EB101DDDEEFD}" srcOrd="2" destOrd="0" presId="urn:microsoft.com/office/officeart/2005/8/layout/matrix3"/>
    <dgm:cxn modelId="{8AD06B96-D508-4BF8-B72D-A44CA2976744}" type="presParOf" srcId="{4AC77B60-ED50-46E7-BD32-1AADF7C69189}" destId="{9B346175-98D0-4E94-9D02-07D165C33C29}" srcOrd="3" destOrd="0" presId="urn:microsoft.com/office/officeart/2005/8/layout/matrix3"/>
    <dgm:cxn modelId="{4E301F1A-CA35-4E5B-A648-17D55101B453}" type="presParOf" srcId="{4AC77B60-ED50-46E7-BD32-1AADF7C69189}" destId="{FAC94F96-BA12-4126-9411-920B3A3BF5C9}"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1DDD7D8-57E9-4F84-B82D-FD4F86F4339C}"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it-IT"/>
        </a:p>
      </dgm:t>
    </dgm:pt>
    <dgm:pt modelId="{B47977D7-D906-4C71-948F-E84054994BA8}">
      <dgm:prSet custT="1"/>
      <dgm:spPr>
        <a:solidFill>
          <a:schemeClr val="bg1">
            <a:lumMod val="75000"/>
          </a:schemeClr>
        </a:solidFill>
      </dgm:spPr>
      <dgm:t>
        <a:bodyPr/>
        <a:lstStyle/>
        <a:p>
          <a:pPr rtl="0"/>
          <a:r>
            <a:rPr lang="it-IT" sz="1200" b="1" dirty="0" smtClean="0"/>
            <a:t>Suolo</a:t>
          </a:r>
          <a:endParaRPr lang="it-IT" sz="1200" b="1" dirty="0"/>
        </a:p>
      </dgm:t>
    </dgm:pt>
    <dgm:pt modelId="{4A9C1742-60A7-45C9-A636-848C0BFBEF2B}" type="parTrans" cxnId="{1DCBF92D-7BA5-48F9-B605-615E62935E42}">
      <dgm:prSet/>
      <dgm:spPr/>
      <dgm:t>
        <a:bodyPr/>
        <a:lstStyle/>
        <a:p>
          <a:endParaRPr lang="it-IT"/>
        </a:p>
      </dgm:t>
    </dgm:pt>
    <dgm:pt modelId="{704F9BFB-18E4-45D9-8275-E65DBB3C37B0}" type="sibTrans" cxnId="{1DCBF92D-7BA5-48F9-B605-615E62935E42}">
      <dgm:prSet/>
      <dgm:spPr/>
      <dgm:t>
        <a:bodyPr/>
        <a:lstStyle/>
        <a:p>
          <a:endParaRPr lang="it-IT"/>
        </a:p>
      </dgm:t>
    </dgm:pt>
    <dgm:pt modelId="{C915EADB-ABD7-49D4-B19B-49AB12FD1579}">
      <dgm:prSet custT="1"/>
      <dgm:spPr>
        <a:solidFill>
          <a:schemeClr val="bg1">
            <a:lumMod val="75000"/>
          </a:schemeClr>
        </a:solidFill>
      </dgm:spPr>
      <dgm:t>
        <a:bodyPr/>
        <a:lstStyle/>
        <a:p>
          <a:pPr rtl="0"/>
          <a:r>
            <a:rPr lang="it-IT" sz="1200" dirty="0" smtClean="0"/>
            <a:t>Elementi strutturalmente connessi</a:t>
          </a:r>
          <a:endParaRPr lang="it-IT" sz="1200" dirty="0"/>
        </a:p>
      </dgm:t>
    </dgm:pt>
    <dgm:pt modelId="{6C88472E-ABC8-4FBB-B6B6-97FEC3A70B47}" type="parTrans" cxnId="{5C7D6C36-C5DF-46B6-AF45-CD105D0E6426}">
      <dgm:prSet/>
      <dgm:spPr/>
      <dgm:t>
        <a:bodyPr/>
        <a:lstStyle/>
        <a:p>
          <a:endParaRPr lang="it-IT"/>
        </a:p>
      </dgm:t>
    </dgm:pt>
    <dgm:pt modelId="{3375FD16-1451-41B0-A842-2811F88CFCEB}" type="sibTrans" cxnId="{5C7D6C36-C5DF-46B6-AF45-CD105D0E6426}">
      <dgm:prSet/>
      <dgm:spPr/>
      <dgm:t>
        <a:bodyPr/>
        <a:lstStyle/>
        <a:p>
          <a:endParaRPr lang="it-IT"/>
        </a:p>
      </dgm:t>
    </dgm:pt>
    <dgm:pt modelId="{D35EC7D7-3462-437E-9061-BC899D08B223}">
      <dgm:prSet custT="1"/>
      <dgm:spPr>
        <a:solidFill>
          <a:srgbClr val="E46C0A"/>
        </a:solidFill>
      </dgm:spPr>
      <dgm:t>
        <a:bodyPr/>
        <a:lstStyle/>
        <a:p>
          <a:pPr rtl="0"/>
          <a:r>
            <a:rPr lang="it-IT" sz="1200" dirty="0" smtClean="0"/>
            <a:t>Componenti impiantistiche</a:t>
          </a:r>
          <a:endParaRPr lang="it-IT" sz="1200" dirty="0"/>
        </a:p>
      </dgm:t>
    </dgm:pt>
    <dgm:pt modelId="{64BD69F7-F8AE-49FC-B1A9-01A2F6BAF0FD}" type="parTrans" cxnId="{76C04582-4D11-4B60-8A7E-DDAC9199B71D}">
      <dgm:prSet/>
      <dgm:spPr/>
      <dgm:t>
        <a:bodyPr/>
        <a:lstStyle/>
        <a:p>
          <a:endParaRPr lang="it-IT"/>
        </a:p>
      </dgm:t>
    </dgm:pt>
    <dgm:pt modelId="{98390F5E-AC78-4743-89AA-B2EEB8D905B4}" type="sibTrans" cxnId="{76C04582-4D11-4B60-8A7E-DDAC9199B71D}">
      <dgm:prSet/>
      <dgm:spPr/>
      <dgm:t>
        <a:bodyPr/>
        <a:lstStyle/>
        <a:p>
          <a:endParaRPr lang="it-IT"/>
        </a:p>
      </dgm:t>
    </dgm:pt>
    <dgm:pt modelId="{7D6E894F-F803-4A0D-8CBE-204326C0F378}">
      <dgm:prSet custT="1"/>
      <dgm:spPr>
        <a:solidFill>
          <a:schemeClr val="bg1">
            <a:lumMod val="75000"/>
          </a:schemeClr>
        </a:solidFill>
      </dgm:spPr>
      <dgm:t>
        <a:bodyPr/>
        <a:lstStyle/>
        <a:p>
          <a:pPr rtl="0"/>
          <a:r>
            <a:rPr lang="it-IT" sz="1200" b="1" dirty="0" smtClean="0"/>
            <a:t>Costruzioni</a:t>
          </a:r>
          <a:endParaRPr lang="it-IT" sz="1200" b="1" dirty="0"/>
        </a:p>
      </dgm:t>
    </dgm:pt>
    <dgm:pt modelId="{14851F10-6D76-4698-9CD9-88823419130C}" type="sibTrans" cxnId="{D43DF4A2-4016-46C7-BF0F-31AF18079CE1}">
      <dgm:prSet/>
      <dgm:spPr/>
      <dgm:t>
        <a:bodyPr/>
        <a:lstStyle/>
        <a:p>
          <a:endParaRPr lang="it-IT"/>
        </a:p>
      </dgm:t>
    </dgm:pt>
    <dgm:pt modelId="{C3D68B09-A2FC-46D5-A193-22BFA66E7FE3}" type="parTrans" cxnId="{D43DF4A2-4016-46C7-BF0F-31AF18079CE1}">
      <dgm:prSet/>
      <dgm:spPr/>
      <dgm:t>
        <a:bodyPr/>
        <a:lstStyle/>
        <a:p>
          <a:endParaRPr lang="it-IT"/>
        </a:p>
      </dgm:t>
    </dgm:pt>
    <dgm:pt modelId="{4AC77B60-ED50-46E7-BD32-1AADF7C69189}" type="pres">
      <dgm:prSet presAssocID="{81DDD7D8-57E9-4F84-B82D-FD4F86F4339C}" presName="matrix" presStyleCnt="0">
        <dgm:presLayoutVars>
          <dgm:chMax val="1"/>
          <dgm:dir/>
          <dgm:resizeHandles val="exact"/>
        </dgm:presLayoutVars>
      </dgm:prSet>
      <dgm:spPr/>
      <dgm:t>
        <a:bodyPr/>
        <a:lstStyle/>
        <a:p>
          <a:endParaRPr lang="it-IT"/>
        </a:p>
      </dgm:t>
    </dgm:pt>
    <dgm:pt modelId="{A3EB3908-9BA2-411F-BD59-5A12AE276C68}" type="pres">
      <dgm:prSet presAssocID="{81DDD7D8-57E9-4F84-B82D-FD4F86F4339C}" presName="diamond" presStyleLbl="bgShp" presStyleIdx="0" presStyleCnt="1"/>
      <dgm:spPr>
        <a:solidFill>
          <a:schemeClr val="bg1">
            <a:lumMod val="75000"/>
          </a:schemeClr>
        </a:solidFill>
      </dgm:spPr>
    </dgm:pt>
    <dgm:pt modelId="{35CF6F3A-4EC8-4CA4-847A-BE1E91C54699}" type="pres">
      <dgm:prSet presAssocID="{81DDD7D8-57E9-4F84-B82D-FD4F86F4339C}" presName="quad1" presStyleLbl="node1" presStyleIdx="0" presStyleCnt="4" custScaleX="168128" custLinFactNeighborX="-34354">
        <dgm:presLayoutVars>
          <dgm:chMax val="0"/>
          <dgm:chPref val="0"/>
          <dgm:bulletEnabled val="1"/>
        </dgm:presLayoutVars>
      </dgm:prSet>
      <dgm:spPr/>
      <dgm:t>
        <a:bodyPr/>
        <a:lstStyle/>
        <a:p>
          <a:endParaRPr lang="it-IT"/>
        </a:p>
      </dgm:t>
    </dgm:pt>
    <dgm:pt modelId="{4F114B6F-7493-4499-A71A-EB101DDDEEFD}" type="pres">
      <dgm:prSet presAssocID="{81DDD7D8-57E9-4F84-B82D-FD4F86F4339C}" presName="quad2" presStyleLbl="node1" presStyleIdx="1" presStyleCnt="4" custScaleX="164963" custLinFactNeighborX="34676">
        <dgm:presLayoutVars>
          <dgm:chMax val="0"/>
          <dgm:chPref val="0"/>
          <dgm:bulletEnabled val="1"/>
        </dgm:presLayoutVars>
      </dgm:prSet>
      <dgm:spPr/>
      <dgm:t>
        <a:bodyPr/>
        <a:lstStyle/>
        <a:p>
          <a:endParaRPr lang="it-IT"/>
        </a:p>
      </dgm:t>
    </dgm:pt>
    <dgm:pt modelId="{9B346175-98D0-4E94-9D02-07D165C33C29}" type="pres">
      <dgm:prSet presAssocID="{81DDD7D8-57E9-4F84-B82D-FD4F86F4339C}" presName="quad3" presStyleLbl="node1" presStyleIdx="2" presStyleCnt="4" custScaleX="219705" custLinFactNeighborX="-60654">
        <dgm:presLayoutVars>
          <dgm:chMax val="0"/>
          <dgm:chPref val="0"/>
          <dgm:bulletEnabled val="1"/>
        </dgm:presLayoutVars>
      </dgm:prSet>
      <dgm:spPr/>
      <dgm:t>
        <a:bodyPr/>
        <a:lstStyle/>
        <a:p>
          <a:endParaRPr lang="it-IT"/>
        </a:p>
      </dgm:t>
    </dgm:pt>
    <dgm:pt modelId="{FAC94F96-BA12-4126-9411-920B3A3BF5C9}" type="pres">
      <dgm:prSet presAssocID="{81DDD7D8-57E9-4F84-B82D-FD4F86F4339C}" presName="quad4" presStyleLbl="node1" presStyleIdx="3" presStyleCnt="4" custScaleX="220504" custLinFactNeighborX="86081" custLinFactNeighborY="24359">
        <dgm:presLayoutVars>
          <dgm:chMax val="0"/>
          <dgm:chPref val="0"/>
          <dgm:bulletEnabled val="1"/>
        </dgm:presLayoutVars>
      </dgm:prSet>
      <dgm:spPr/>
      <dgm:t>
        <a:bodyPr/>
        <a:lstStyle/>
        <a:p>
          <a:endParaRPr lang="it-IT"/>
        </a:p>
      </dgm:t>
    </dgm:pt>
  </dgm:ptLst>
  <dgm:cxnLst>
    <dgm:cxn modelId="{7A86EAFD-3D55-4E72-B69A-51D3729B16D9}" type="presOf" srcId="{7D6E894F-F803-4A0D-8CBE-204326C0F378}" destId="{4F114B6F-7493-4499-A71A-EB101DDDEEFD}" srcOrd="0" destOrd="0" presId="urn:microsoft.com/office/officeart/2005/8/layout/matrix3"/>
    <dgm:cxn modelId="{9A629FE2-856B-435A-B0F5-019BC9CF2C1C}" type="presOf" srcId="{B47977D7-D906-4C71-948F-E84054994BA8}" destId="{35CF6F3A-4EC8-4CA4-847A-BE1E91C54699}" srcOrd="0" destOrd="0" presId="urn:microsoft.com/office/officeart/2005/8/layout/matrix3"/>
    <dgm:cxn modelId="{F1630BDB-5E1F-440A-ACFB-4984C35EF9BB}" type="presOf" srcId="{C915EADB-ABD7-49D4-B19B-49AB12FD1579}" destId="{9B346175-98D0-4E94-9D02-07D165C33C29}" srcOrd="0" destOrd="0" presId="urn:microsoft.com/office/officeart/2005/8/layout/matrix3"/>
    <dgm:cxn modelId="{D43DF4A2-4016-46C7-BF0F-31AF18079CE1}" srcId="{81DDD7D8-57E9-4F84-B82D-FD4F86F4339C}" destId="{7D6E894F-F803-4A0D-8CBE-204326C0F378}" srcOrd="1" destOrd="0" parTransId="{C3D68B09-A2FC-46D5-A193-22BFA66E7FE3}" sibTransId="{14851F10-6D76-4698-9CD9-88823419130C}"/>
    <dgm:cxn modelId="{5C7D6C36-C5DF-46B6-AF45-CD105D0E6426}" srcId="{81DDD7D8-57E9-4F84-B82D-FD4F86F4339C}" destId="{C915EADB-ABD7-49D4-B19B-49AB12FD1579}" srcOrd="2" destOrd="0" parTransId="{6C88472E-ABC8-4FBB-B6B6-97FEC3A70B47}" sibTransId="{3375FD16-1451-41B0-A842-2811F88CFCEB}"/>
    <dgm:cxn modelId="{76C04582-4D11-4B60-8A7E-DDAC9199B71D}" srcId="{81DDD7D8-57E9-4F84-B82D-FD4F86F4339C}" destId="{D35EC7D7-3462-437E-9061-BC899D08B223}" srcOrd="3" destOrd="0" parTransId="{64BD69F7-F8AE-49FC-B1A9-01A2F6BAF0FD}" sibTransId="{98390F5E-AC78-4743-89AA-B2EEB8D905B4}"/>
    <dgm:cxn modelId="{1DCBF92D-7BA5-48F9-B605-615E62935E42}" srcId="{81DDD7D8-57E9-4F84-B82D-FD4F86F4339C}" destId="{B47977D7-D906-4C71-948F-E84054994BA8}" srcOrd="0" destOrd="0" parTransId="{4A9C1742-60A7-45C9-A636-848C0BFBEF2B}" sibTransId="{704F9BFB-18E4-45D9-8275-E65DBB3C37B0}"/>
    <dgm:cxn modelId="{E3150144-1D7B-470A-BC91-7C5F110D7BC1}" type="presOf" srcId="{81DDD7D8-57E9-4F84-B82D-FD4F86F4339C}" destId="{4AC77B60-ED50-46E7-BD32-1AADF7C69189}" srcOrd="0" destOrd="0" presId="urn:microsoft.com/office/officeart/2005/8/layout/matrix3"/>
    <dgm:cxn modelId="{D7801601-84A4-4FDA-9A3F-1BCC2ADF646F}" type="presOf" srcId="{D35EC7D7-3462-437E-9061-BC899D08B223}" destId="{FAC94F96-BA12-4126-9411-920B3A3BF5C9}" srcOrd="0" destOrd="0" presId="urn:microsoft.com/office/officeart/2005/8/layout/matrix3"/>
    <dgm:cxn modelId="{FFF9C1EA-7960-4BA1-BB8E-5EFA690B2E1B}" type="presParOf" srcId="{4AC77B60-ED50-46E7-BD32-1AADF7C69189}" destId="{A3EB3908-9BA2-411F-BD59-5A12AE276C68}" srcOrd="0" destOrd="0" presId="urn:microsoft.com/office/officeart/2005/8/layout/matrix3"/>
    <dgm:cxn modelId="{C14F9D33-D43D-4FC7-818F-0A43FD54D177}" type="presParOf" srcId="{4AC77B60-ED50-46E7-BD32-1AADF7C69189}" destId="{35CF6F3A-4EC8-4CA4-847A-BE1E91C54699}" srcOrd="1" destOrd="0" presId="urn:microsoft.com/office/officeart/2005/8/layout/matrix3"/>
    <dgm:cxn modelId="{5529AB93-87F0-4304-AC22-5ADB5B090AAB}" type="presParOf" srcId="{4AC77B60-ED50-46E7-BD32-1AADF7C69189}" destId="{4F114B6F-7493-4499-A71A-EB101DDDEEFD}" srcOrd="2" destOrd="0" presId="urn:microsoft.com/office/officeart/2005/8/layout/matrix3"/>
    <dgm:cxn modelId="{0716316A-5824-4F0D-B7DD-F1421CE4DFCE}" type="presParOf" srcId="{4AC77B60-ED50-46E7-BD32-1AADF7C69189}" destId="{9B346175-98D0-4E94-9D02-07D165C33C29}" srcOrd="3" destOrd="0" presId="urn:microsoft.com/office/officeart/2005/8/layout/matrix3"/>
    <dgm:cxn modelId="{98A8B84D-751E-48D0-A39E-C4D792A874FC}" type="presParOf" srcId="{4AC77B60-ED50-46E7-BD32-1AADF7C69189}" destId="{FAC94F96-BA12-4126-9411-920B3A3BF5C9}"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1DDD7D8-57E9-4F84-B82D-FD4F86F4339C}"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it-IT"/>
        </a:p>
      </dgm:t>
    </dgm:pt>
    <dgm:pt modelId="{B47977D7-D906-4C71-948F-E84054994BA8}">
      <dgm:prSet custT="1"/>
      <dgm:spPr>
        <a:solidFill>
          <a:schemeClr val="bg1">
            <a:lumMod val="75000"/>
          </a:schemeClr>
        </a:solidFill>
      </dgm:spPr>
      <dgm:t>
        <a:bodyPr/>
        <a:lstStyle/>
        <a:p>
          <a:pPr rtl="0"/>
          <a:r>
            <a:rPr lang="it-IT" sz="1200" b="1" dirty="0" smtClean="0"/>
            <a:t>Suolo</a:t>
          </a:r>
          <a:endParaRPr lang="it-IT" sz="1200" b="1" dirty="0"/>
        </a:p>
      </dgm:t>
    </dgm:pt>
    <dgm:pt modelId="{4A9C1742-60A7-45C9-A636-848C0BFBEF2B}" type="parTrans" cxnId="{1DCBF92D-7BA5-48F9-B605-615E62935E42}">
      <dgm:prSet/>
      <dgm:spPr/>
      <dgm:t>
        <a:bodyPr/>
        <a:lstStyle/>
        <a:p>
          <a:endParaRPr lang="it-IT"/>
        </a:p>
      </dgm:t>
    </dgm:pt>
    <dgm:pt modelId="{704F9BFB-18E4-45D9-8275-E65DBB3C37B0}" type="sibTrans" cxnId="{1DCBF92D-7BA5-48F9-B605-615E62935E42}">
      <dgm:prSet/>
      <dgm:spPr/>
      <dgm:t>
        <a:bodyPr/>
        <a:lstStyle/>
        <a:p>
          <a:endParaRPr lang="it-IT"/>
        </a:p>
      </dgm:t>
    </dgm:pt>
    <dgm:pt modelId="{C915EADB-ABD7-49D4-B19B-49AB12FD1579}">
      <dgm:prSet custT="1"/>
      <dgm:spPr>
        <a:solidFill>
          <a:schemeClr val="bg1">
            <a:lumMod val="75000"/>
          </a:schemeClr>
        </a:solidFill>
      </dgm:spPr>
      <dgm:t>
        <a:bodyPr/>
        <a:lstStyle/>
        <a:p>
          <a:pPr rtl="0"/>
          <a:r>
            <a:rPr lang="it-IT" sz="1200" dirty="0" smtClean="0"/>
            <a:t>Elementi strutturalmente connessi</a:t>
          </a:r>
          <a:endParaRPr lang="it-IT" sz="1200" dirty="0"/>
        </a:p>
      </dgm:t>
    </dgm:pt>
    <dgm:pt modelId="{6C88472E-ABC8-4FBB-B6B6-97FEC3A70B47}" type="parTrans" cxnId="{5C7D6C36-C5DF-46B6-AF45-CD105D0E6426}">
      <dgm:prSet/>
      <dgm:spPr/>
      <dgm:t>
        <a:bodyPr/>
        <a:lstStyle/>
        <a:p>
          <a:endParaRPr lang="it-IT"/>
        </a:p>
      </dgm:t>
    </dgm:pt>
    <dgm:pt modelId="{3375FD16-1451-41B0-A842-2811F88CFCEB}" type="sibTrans" cxnId="{5C7D6C36-C5DF-46B6-AF45-CD105D0E6426}">
      <dgm:prSet/>
      <dgm:spPr/>
      <dgm:t>
        <a:bodyPr/>
        <a:lstStyle/>
        <a:p>
          <a:endParaRPr lang="it-IT"/>
        </a:p>
      </dgm:t>
    </dgm:pt>
    <dgm:pt modelId="{D35EC7D7-3462-437E-9061-BC899D08B223}">
      <dgm:prSet custT="1"/>
      <dgm:spPr>
        <a:solidFill>
          <a:srgbClr val="E46C0A"/>
        </a:solidFill>
      </dgm:spPr>
      <dgm:t>
        <a:bodyPr/>
        <a:lstStyle/>
        <a:p>
          <a:pPr rtl="0"/>
          <a:r>
            <a:rPr lang="it-IT" sz="1200" dirty="0" smtClean="0"/>
            <a:t>Componenti impiantistiche</a:t>
          </a:r>
          <a:endParaRPr lang="it-IT" sz="1200" dirty="0"/>
        </a:p>
      </dgm:t>
    </dgm:pt>
    <dgm:pt modelId="{64BD69F7-F8AE-49FC-B1A9-01A2F6BAF0FD}" type="parTrans" cxnId="{76C04582-4D11-4B60-8A7E-DDAC9199B71D}">
      <dgm:prSet/>
      <dgm:spPr/>
      <dgm:t>
        <a:bodyPr/>
        <a:lstStyle/>
        <a:p>
          <a:endParaRPr lang="it-IT"/>
        </a:p>
      </dgm:t>
    </dgm:pt>
    <dgm:pt modelId="{98390F5E-AC78-4743-89AA-B2EEB8D905B4}" type="sibTrans" cxnId="{76C04582-4D11-4B60-8A7E-DDAC9199B71D}">
      <dgm:prSet/>
      <dgm:spPr/>
      <dgm:t>
        <a:bodyPr/>
        <a:lstStyle/>
        <a:p>
          <a:endParaRPr lang="it-IT"/>
        </a:p>
      </dgm:t>
    </dgm:pt>
    <dgm:pt modelId="{7D6E894F-F803-4A0D-8CBE-204326C0F378}">
      <dgm:prSet custT="1"/>
      <dgm:spPr>
        <a:solidFill>
          <a:schemeClr val="bg1">
            <a:lumMod val="75000"/>
          </a:schemeClr>
        </a:solidFill>
      </dgm:spPr>
      <dgm:t>
        <a:bodyPr/>
        <a:lstStyle/>
        <a:p>
          <a:pPr rtl="0"/>
          <a:r>
            <a:rPr lang="it-IT" sz="1200" b="1" dirty="0" smtClean="0"/>
            <a:t>Costruzioni</a:t>
          </a:r>
          <a:endParaRPr lang="it-IT" sz="1200" b="1" dirty="0"/>
        </a:p>
      </dgm:t>
    </dgm:pt>
    <dgm:pt modelId="{14851F10-6D76-4698-9CD9-88823419130C}" type="sibTrans" cxnId="{D43DF4A2-4016-46C7-BF0F-31AF18079CE1}">
      <dgm:prSet/>
      <dgm:spPr/>
      <dgm:t>
        <a:bodyPr/>
        <a:lstStyle/>
        <a:p>
          <a:endParaRPr lang="it-IT"/>
        </a:p>
      </dgm:t>
    </dgm:pt>
    <dgm:pt modelId="{C3D68B09-A2FC-46D5-A193-22BFA66E7FE3}" type="parTrans" cxnId="{D43DF4A2-4016-46C7-BF0F-31AF18079CE1}">
      <dgm:prSet/>
      <dgm:spPr/>
      <dgm:t>
        <a:bodyPr/>
        <a:lstStyle/>
        <a:p>
          <a:endParaRPr lang="it-IT"/>
        </a:p>
      </dgm:t>
    </dgm:pt>
    <dgm:pt modelId="{4AC77B60-ED50-46E7-BD32-1AADF7C69189}" type="pres">
      <dgm:prSet presAssocID="{81DDD7D8-57E9-4F84-B82D-FD4F86F4339C}" presName="matrix" presStyleCnt="0">
        <dgm:presLayoutVars>
          <dgm:chMax val="1"/>
          <dgm:dir/>
          <dgm:resizeHandles val="exact"/>
        </dgm:presLayoutVars>
      </dgm:prSet>
      <dgm:spPr/>
      <dgm:t>
        <a:bodyPr/>
        <a:lstStyle/>
        <a:p>
          <a:endParaRPr lang="it-IT"/>
        </a:p>
      </dgm:t>
    </dgm:pt>
    <dgm:pt modelId="{A3EB3908-9BA2-411F-BD59-5A12AE276C68}" type="pres">
      <dgm:prSet presAssocID="{81DDD7D8-57E9-4F84-B82D-FD4F86F4339C}" presName="diamond" presStyleLbl="bgShp" presStyleIdx="0" presStyleCnt="1"/>
      <dgm:spPr>
        <a:solidFill>
          <a:schemeClr val="bg1">
            <a:lumMod val="75000"/>
          </a:schemeClr>
        </a:solidFill>
      </dgm:spPr>
    </dgm:pt>
    <dgm:pt modelId="{35CF6F3A-4EC8-4CA4-847A-BE1E91C54699}" type="pres">
      <dgm:prSet presAssocID="{81DDD7D8-57E9-4F84-B82D-FD4F86F4339C}" presName="quad1" presStyleLbl="node1" presStyleIdx="0" presStyleCnt="4" custScaleX="168128" custLinFactNeighborX="-34354">
        <dgm:presLayoutVars>
          <dgm:chMax val="0"/>
          <dgm:chPref val="0"/>
          <dgm:bulletEnabled val="1"/>
        </dgm:presLayoutVars>
      </dgm:prSet>
      <dgm:spPr/>
      <dgm:t>
        <a:bodyPr/>
        <a:lstStyle/>
        <a:p>
          <a:endParaRPr lang="it-IT"/>
        </a:p>
      </dgm:t>
    </dgm:pt>
    <dgm:pt modelId="{4F114B6F-7493-4499-A71A-EB101DDDEEFD}" type="pres">
      <dgm:prSet presAssocID="{81DDD7D8-57E9-4F84-B82D-FD4F86F4339C}" presName="quad2" presStyleLbl="node1" presStyleIdx="1" presStyleCnt="4" custScaleX="164963" custLinFactNeighborX="34676">
        <dgm:presLayoutVars>
          <dgm:chMax val="0"/>
          <dgm:chPref val="0"/>
          <dgm:bulletEnabled val="1"/>
        </dgm:presLayoutVars>
      </dgm:prSet>
      <dgm:spPr/>
      <dgm:t>
        <a:bodyPr/>
        <a:lstStyle/>
        <a:p>
          <a:endParaRPr lang="it-IT"/>
        </a:p>
      </dgm:t>
    </dgm:pt>
    <dgm:pt modelId="{9B346175-98D0-4E94-9D02-07D165C33C29}" type="pres">
      <dgm:prSet presAssocID="{81DDD7D8-57E9-4F84-B82D-FD4F86F4339C}" presName="quad3" presStyleLbl="node1" presStyleIdx="2" presStyleCnt="4" custScaleX="219705" custLinFactNeighborX="-60654">
        <dgm:presLayoutVars>
          <dgm:chMax val="0"/>
          <dgm:chPref val="0"/>
          <dgm:bulletEnabled val="1"/>
        </dgm:presLayoutVars>
      </dgm:prSet>
      <dgm:spPr/>
      <dgm:t>
        <a:bodyPr/>
        <a:lstStyle/>
        <a:p>
          <a:endParaRPr lang="it-IT"/>
        </a:p>
      </dgm:t>
    </dgm:pt>
    <dgm:pt modelId="{FAC94F96-BA12-4126-9411-920B3A3BF5C9}" type="pres">
      <dgm:prSet presAssocID="{81DDD7D8-57E9-4F84-B82D-FD4F86F4339C}" presName="quad4" presStyleLbl="node1" presStyleIdx="3" presStyleCnt="4" custScaleX="220504" custLinFactNeighborX="86081" custLinFactNeighborY="24359">
        <dgm:presLayoutVars>
          <dgm:chMax val="0"/>
          <dgm:chPref val="0"/>
          <dgm:bulletEnabled val="1"/>
        </dgm:presLayoutVars>
      </dgm:prSet>
      <dgm:spPr/>
      <dgm:t>
        <a:bodyPr/>
        <a:lstStyle/>
        <a:p>
          <a:endParaRPr lang="it-IT"/>
        </a:p>
      </dgm:t>
    </dgm:pt>
  </dgm:ptLst>
  <dgm:cxnLst>
    <dgm:cxn modelId="{986D5128-879B-4A33-9681-D3BD56DF9E7D}" type="presOf" srcId="{7D6E894F-F803-4A0D-8CBE-204326C0F378}" destId="{4F114B6F-7493-4499-A71A-EB101DDDEEFD}" srcOrd="0" destOrd="0" presId="urn:microsoft.com/office/officeart/2005/8/layout/matrix3"/>
    <dgm:cxn modelId="{D43DF4A2-4016-46C7-BF0F-31AF18079CE1}" srcId="{81DDD7D8-57E9-4F84-B82D-FD4F86F4339C}" destId="{7D6E894F-F803-4A0D-8CBE-204326C0F378}" srcOrd="1" destOrd="0" parTransId="{C3D68B09-A2FC-46D5-A193-22BFA66E7FE3}" sibTransId="{14851F10-6D76-4698-9CD9-88823419130C}"/>
    <dgm:cxn modelId="{09D86901-F803-480D-A830-ABE4793B3F6E}" type="presOf" srcId="{B47977D7-D906-4C71-948F-E84054994BA8}" destId="{35CF6F3A-4EC8-4CA4-847A-BE1E91C54699}" srcOrd="0" destOrd="0" presId="urn:microsoft.com/office/officeart/2005/8/layout/matrix3"/>
    <dgm:cxn modelId="{5C7D6C36-C5DF-46B6-AF45-CD105D0E6426}" srcId="{81DDD7D8-57E9-4F84-B82D-FD4F86F4339C}" destId="{C915EADB-ABD7-49D4-B19B-49AB12FD1579}" srcOrd="2" destOrd="0" parTransId="{6C88472E-ABC8-4FBB-B6B6-97FEC3A70B47}" sibTransId="{3375FD16-1451-41B0-A842-2811F88CFCEB}"/>
    <dgm:cxn modelId="{76C04582-4D11-4B60-8A7E-DDAC9199B71D}" srcId="{81DDD7D8-57E9-4F84-B82D-FD4F86F4339C}" destId="{D35EC7D7-3462-437E-9061-BC899D08B223}" srcOrd="3" destOrd="0" parTransId="{64BD69F7-F8AE-49FC-B1A9-01A2F6BAF0FD}" sibTransId="{98390F5E-AC78-4743-89AA-B2EEB8D905B4}"/>
    <dgm:cxn modelId="{1DCBF92D-7BA5-48F9-B605-615E62935E42}" srcId="{81DDD7D8-57E9-4F84-B82D-FD4F86F4339C}" destId="{B47977D7-D906-4C71-948F-E84054994BA8}" srcOrd="0" destOrd="0" parTransId="{4A9C1742-60A7-45C9-A636-848C0BFBEF2B}" sibTransId="{704F9BFB-18E4-45D9-8275-E65DBB3C37B0}"/>
    <dgm:cxn modelId="{FE230338-1CD7-4353-8915-35F22CE1CD11}" type="presOf" srcId="{D35EC7D7-3462-437E-9061-BC899D08B223}" destId="{FAC94F96-BA12-4126-9411-920B3A3BF5C9}" srcOrd="0" destOrd="0" presId="urn:microsoft.com/office/officeart/2005/8/layout/matrix3"/>
    <dgm:cxn modelId="{D416BDB3-B30F-4DEC-96B5-8539BDD48BB3}" type="presOf" srcId="{81DDD7D8-57E9-4F84-B82D-FD4F86F4339C}" destId="{4AC77B60-ED50-46E7-BD32-1AADF7C69189}" srcOrd="0" destOrd="0" presId="urn:microsoft.com/office/officeart/2005/8/layout/matrix3"/>
    <dgm:cxn modelId="{7FA916D7-5006-4E65-8E85-B8191A62AC2F}" type="presOf" srcId="{C915EADB-ABD7-49D4-B19B-49AB12FD1579}" destId="{9B346175-98D0-4E94-9D02-07D165C33C29}" srcOrd="0" destOrd="0" presId="urn:microsoft.com/office/officeart/2005/8/layout/matrix3"/>
    <dgm:cxn modelId="{2494DB6B-9E0E-4CBE-A2F9-C44BE693D5E0}" type="presParOf" srcId="{4AC77B60-ED50-46E7-BD32-1AADF7C69189}" destId="{A3EB3908-9BA2-411F-BD59-5A12AE276C68}" srcOrd="0" destOrd="0" presId="urn:microsoft.com/office/officeart/2005/8/layout/matrix3"/>
    <dgm:cxn modelId="{ECB17A95-A92E-40C0-9884-072B76547A1F}" type="presParOf" srcId="{4AC77B60-ED50-46E7-BD32-1AADF7C69189}" destId="{35CF6F3A-4EC8-4CA4-847A-BE1E91C54699}" srcOrd="1" destOrd="0" presId="urn:microsoft.com/office/officeart/2005/8/layout/matrix3"/>
    <dgm:cxn modelId="{714F13DE-85BA-4FF7-B9B8-EA9DB15C9669}" type="presParOf" srcId="{4AC77B60-ED50-46E7-BD32-1AADF7C69189}" destId="{4F114B6F-7493-4499-A71A-EB101DDDEEFD}" srcOrd="2" destOrd="0" presId="urn:microsoft.com/office/officeart/2005/8/layout/matrix3"/>
    <dgm:cxn modelId="{1563576D-0906-4C1C-A889-382A77430F3D}" type="presParOf" srcId="{4AC77B60-ED50-46E7-BD32-1AADF7C69189}" destId="{9B346175-98D0-4E94-9D02-07D165C33C29}" srcOrd="3" destOrd="0" presId="urn:microsoft.com/office/officeart/2005/8/layout/matrix3"/>
    <dgm:cxn modelId="{DA298909-1EAF-4B73-B2EF-B744F586801D}" type="presParOf" srcId="{4AC77B60-ED50-46E7-BD32-1AADF7C69189}" destId="{FAC94F96-BA12-4126-9411-920B3A3BF5C9}"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1DDD7D8-57E9-4F84-B82D-FD4F86F4339C}"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it-IT"/>
        </a:p>
      </dgm:t>
    </dgm:pt>
    <dgm:pt modelId="{B47977D7-D906-4C71-948F-E84054994BA8}">
      <dgm:prSet custT="1"/>
      <dgm:spPr>
        <a:solidFill>
          <a:schemeClr val="bg1">
            <a:lumMod val="75000"/>
          </a:schemeClr>
        </a:solidFill>
      </dgm:spPr>
      <dgm:t>
        <a:bodyPr/>
        <a:lstStyle/>
        <a:p>
          <a:pPr rtl="0"/>
          <a:r>
            <a:rPr lang="it-IT" sz="1200" b="1" dirty="0" smtClean="0"/>
            <a:t>Suolo</a:t>
          </a:r>
          <a:endParaRPr lang="it-IT" sz="1200" b="1" dirty="0"/>
        </a:p>
      </dgm:t>
    </dgm:pt>
    <dgm:pt modelId="{4A9C1742-60A7-45C9-A636-848C0BFBEF2B}" type="parTrans" cxnId="{1DCBF92D-7BA5-48F9-B605-615E62935E42}">
      <dgm:prSet/>
      <dgm:spPr/>
      <dgm:t>
        <a:bodyPr/>
        <a:lstStyle/>
        <a:p>
          <a:endParaRPr lang="it-IT"/>
        </a:p>
      </dgm:t>
    </dgm:pt>
    <dgm:pt modelId="{704F9BFB-18E4-45D9-8275-E65DBB3C37B0}" type="sibTrans" cxnId="{1DCBF92D-7BA5-48F9-B605-615E62935E42}">
      <dgm:prSet/>
      <dgm:spPr/>
      <dgm:t>
        <a:bodyPr/>
        <a:lstStyle/>
        <a:p>
          <a:endParaRPr lang="it-IT"/>
        </a:p>
      </dgm:t>
    </dgm:pt>
    <dgm:pt modelId="{C915EADB-ABD7-49D4-B19B-49AB12FD1579}">
      <dgm:prSet custT="1"/>
      <dgm:spPr>
        <a:solidFill>
          <a:schemeClr val="bg1">
            <a:lumMod val="75000"/>
          </a:schemeClr>
        </a:solidFill>
      </dgm:spPr>
      <dgm:t>
        <a:bodyPr/>
        <a:lstStyle/>
        <a:p>
          <a:pPr rtl="0"/>
          <a:r>
            <a:rPr lang="it-IT" sz="1200" dirty="0" smtClean="0"/>
            <a:t>Elementi strutturalmente connessi</a:t>
          </a:r>
          <a:endParaRPr lang="it-IT" sz="1200" dirty="0"/>
        </a:p>
      </dgm:t>
    </dgm:pt>
    <dgm:pt modelId="{6C88472E-ABC8-4FBB-B6B6-97FEC3A70B47}" type="parTrans" cxnId="{5C7D6C36-C5DF-46B6-AF45-CD105D0E6426}">
      <dgm:prSet/>
      <dgm:spPr/>
      <dgm:t>
        <a:bodyPr/>
        <a:lstStyle/>
        <a:p>
          <a:endParaRPr lang="it-IT"/>
        </a:p>
      </dgm:t>
    </dgm:pt>
    <dgm:pt modelId="{3375FD16-1451-41B0-A842-2811F88CFCEB}" type="sibTrans" cxnId="{5C7D6C36-C5DF-46B6-AF45-CD105D0E6426}">
      <dgm:prSet/>
      <dgm:spPr/>
      <dgm:t>
        <a:bodyPr/>
        <a:lstStyle/>
        <a:p>
          <a:endParaRPr lang="it-IT"/>
        </a:p>
      </dgm:t>
    </dgm:pt>
    <dgm:pt modelId="{D35EC7D7-3462-437E-9061-BC899D08B223}">
      <dgm:prSet custT="1"/>
      <dgm:spPr>
        <a:solidFill>
          <a:srgbClr val="E46C0A"/>
        </a:solidFill>
      </dgm:spPr>
      <dgm:t>
        <a:bodyPr/>
        <a:lstStyle/>
        <a:p>
          <a:pPr rtl="0"/>
          <a:r>
            <a:rPr lang="it-IT" sz="1200" dirty="0" smtClean="0"/>
            <a:t>Componenti impiantistiche</a:t>
          </a:r>
          <a:endParaRPr lang="it-IT" sz="1200" dirty="0"/>
        </a:p>
      </dgm:t>
    </dgm:pt>
    <dgm:pt modelId="{64BD69F7-F8AE-49FC-B1A9-01A2F6BAF0FD}" type="parTrans" cxnId="{76C04582-4D11-4B60-8A7E-DDAC9199B71D}">
      <dgm:prSet/>
      <dgm:spPr/>
      <dgm:t>
        <a:bodyPr/>
        <a:lstStyle/>
        <a:p>
          <a:endParaRPr lang="it-IT"/>
        </a:p>
      </dgm:t>
    </dgm:pt>
    <dgm:pt modelId="{98390F5E-AC78-4743-89AA-B2EEB8D905B4}" type="sibTrans" cxnId="{76C04582-4D11-4B60-8A7E-DDAC9199B71D}">
      <dgm:prSet/>
      <dgm:spPr/>
      <dgm:t>
        <a:bodyPr/>
        <a:lstStyle/>
        <a:p>
          <a:endParaRPr lang="it-IT"/>
        </a:p>
      </dgm:t>
    </dgm:pt>
    <dgm:pt modelId="{7D6E894F-F803-4A0D-8CBE-204326C0F378}">
      <dgm:prSet custT="1"/>
      <dgm:spPr>
        <a:solidFill>
          <a:schemeClr val="bg1">
            <a:lumMod val="75000"/>
          </a:schemeClr>
        </a:solidFill>
      </dgm:spPr>
      <dgm:t>
        <a:bodyPr/>
        <a:lstStyle/>
        <a:p>
          <a:pPr rtl="0"/>
          <a:r>
            <a:rPr lang="it-IT" sz="1200" b="1" dirty="0" smtClean="0"/>
            <a:t>Costruzioni</a:t>
          </a:r>
          <a:endParaRPr lang="it-IT" sz="1200" b="1" dirty="0"/>
        </a:p>
      </dgm:t>
    </dgm:pt>
    <dgm:pt modelId="{14851F10-6D76-4698-9CD9-88823419130C}" type="sibTrans" cxnId="{D43DF4A2-4016-46C7-BF0F-31AF18079CE1}">
      <dgm:prSet/>
      <dgm:spPr/>
      <dgm:t>
        <a:bodyPr/>
        <a:lstStyle/>
        <a:p>
          <a:endParaRPr lang="it-IT"/>
        </a:p>
      </dgm:t>
    </dgm:pt>
    <dgm:pt modelId="{C3D68B09-A2FC-46D5-A193-22BFA66E7FE3}" type="parTrans" cxnId="{D43DF4A2-4016-46C7-BF0F-31AF18079CE1}">
      <dgm:prSet/>
      <dgm:spPr/>
      <dgm:t>
        <a:bodyPr/>
        <a:lstStyle/>
        <a:p>
          <a:endParaRPr lang="it-IT"/>
        </a:p>
      </dgm:t>
    </dgm:pt>
    <dgm:pt modelId="{4AC77B60-ED50-46E7-BD32-1AADF7C69189}" type="pres">
      <dgm:prSet presAssocID="{81DDD7D8-57E9-4F84-B82D-FD4F86F4339C}" presName="matrix" presStyleCnt="0">
        <dgm:presLayoutVars>
          <dgm:chMax val="1"/>
          <dgm:dir/>
          <dgm:resizeHandles val="exact"/>
        </dgm:presLayoutVars>
      </dgm:prSet>
      <dgm:spPr/>
      <dgm:t>
        <a:bodyPr/>
        <a:lstStyle/>
        <a:p>
          <a:endParaRPr lang="it-IT"/>
        </a:p>
      </dgm:t>
    </dgm:pt>
    <dgm:pt modelId="{A3EB3908-9BA2-411F-BD59-5A12AE276C68}" type="pres">
      <dgm:prSet presAssocID="{81DDD7D8-57E9-4F84-B82D-FD4F86F4339C}" presName="diamond" presStyleLbl="bgShp" presStyleIdx="0" presStyleCnt="1"/>
      <dgm:spPr>
        <a:solidFill>
          <a:schemeClr val="bg1">
            <a:lumMod val="75000"/>
          </a:schemeClr>
        </a:solidFill>
      </dgm:spPr>
    </dgm:pt>
    <dgm:pt modelId="{35CF6F3A-4EC8-4CA4-847A-BE1E91C54699}" type="pres">
      <dgm:prSet presAssocID="{81DDD7D8-57E9-4F84-B82D-FD4F86F4339C}" presName="quad1" presStyleLbl="node1" presStyleIdx="0" presStyleCnt="4" custScaleX="168128" custLinFactNeighborX="-34354">
        <dgm:presLayoutVars>
          <dgm:chMax val="0"/>
          <dgm:chPref val="0"/>
          <dgm:bulletEnabled val="1"/>
        </dgm:presLayoutVars>
      </dgm:prSet>
      <dgm:spPr/>
      <dgm:t>
        <a:bodyPr/>
        <a:lstStyle/>
        <a:p>
          <a:endParaRPr lang="it-IT"/>
        </a:p>
      </dgm:t>
    </dgm:pt>
    <dgm:pt modelId="{4F114B6F-7493-4499-A71A-EB101DDDEEFD}" type="pres">
      <dgm:prSet presAssocID="{81DDD7D8-57E9-4F84-B82D-FD4F86F4339C}" presName="quad2" presStyleLbl="node1" presStyleIdx="1" presStyleCnt="4" custScaleX="164963" custLinFactNeighborX="34676">
        <dgm:presLayoutVars>
          <dgm:chMax val="0"/>
          <dgm:chPref val="0"/>
          <dgm:bulletEnabled val="1"/>
        </dgm:presLayoutVars>
      </dgm:prSet>
      <dgm:spPr/>
      <dgm:t>
        <a:bodyPr/>
        <a:lstStyle/>
        <a:p>
          <a:endParaRPr lang="it-IT"/>
        </a:p>
      </dgm:t>
    </dgm:pt>
    <dgm:pt modelId="{9B346175-98D0-4E94-9D02-07D165C33C29}" type="pres">
      <dgm:prSet presAssocID="{81DDD7D8-57E9-4F84-B82D-FD4F86F4339C}" presName="quad3" presStyleLbl="node1" presStyleIdx="2" presStyleCnt="4" custScaleX="219705" custLinFactNeighborX="-60654">
        <dgm:presLayoutVars>
          <dgm:chMax val="0"/>
          <dgm:chPref val="0"/>
          <dgm:bulletEnabled val="1"/>
        </dgm:presLayoutVars>
      </dgm:prSet>
      <dgm:spPr/>
      <dgm:t>
        <a:bodyPr/>
        <a:lstStyle/>
        <a:p>
          <a:endParaRPr lang="it-IT"/>
        </a:p>
      </dgm:t>
    </dgm:pt>
    <dgm:pt modelId="{FAC94F96-BA12-4126-9411-920B3A3BF5C9}" type="pres">
      <dgm:prSet presAssocID="{81DDD7D8-57E9-4F84-B82D-FD4F86F4339C}" presName="quad4" presStyleLbl="node1" presStyleIdx="3" presStyleCnt="4" custScaleX="220504" custLinFactNeighborX="86081" custLinFactNeighborY="24359">
        <dgm:presLayoutVars>
          <dgm:chMax val="0"/>
          <dgm:chPref val="0"/>
          <dgm:bulletEnabled val="1"/>
        </dgm:presLayoutVars>
      </dgm:prSet>
      <dgm:spPr/>
      <dgm:t>
        <a:bodyPr/>
        <a:lstStyle/>
        <a:p>
          <a:endParaRPr lang="it-IT"/>
        </a:p>
      </dgm:t>
    </dgm:pt>
  </dgm:ptLst>
  <dgm:cxnLst>
    <dgm:cxn modelId="{EFEE83DE-6150-48FC-BE20-E4DFF7632060}" type="presOf" srcId="{D35EC7D7-3462-437E-9061-BC899D08B223}" destId="{FAC94F96-BA12-4126-9411-920B3A3BF5C9}" srcOrd="0" destOrd="0" presId="urn:microsoft.com/office/officeart/2005/8/layout/matrix3"/>
    <dgm:cxn modelId="{D43DF4A2-4016-46C7-BF0F-31AF18079CE1}" srcId="{81DDD7D8-57E9-4F84-B82D-FD4F86F4339C}" destId="{7D6E894F-F803-4A0D-8CBE-204326C0F378}" srcOrd="1" destOrd="0" parTransId="{C3D68B09-A2FC-46D5-A193-22BFA66E7FE3}" sibTransId="{14851F10-6D76-4698-9CD9-88823419130C}"/>
    <dgm:cxn modelId="{5C7D6C36-C5DF-46B6-AF45-CD105D0E6426}" srcId="{81DDD7D8-57E9-4F84-B82D-FD4F86F4339C}" destId="{C915EADB-ABD7-49D4-B19B-49AB12FD1579}" srcOrd="2" destOrd="0" parTransId="{6C88472E-ABC8-4FBB-B6B6-97FEC3A70B47}" sibTransId="{3375FD16-1451-41B0-A842-2811F88CFCEB}"/>
    <dgm:cxn modelId="{9D5DCC05-7F73-4F33-8AC9-6172F34D5539}" type="presOf" srcId="{C915EADB-ABD7-49D4-B19B-49AB12FD1579}" destId="{9B346175-98D0-4E94-9D02-07D165C33C29}" srcOrd="0" destOrd="0" presId="urn:microsoft.com/office/officeart/2005/8/layout/matrix3"/>
    <dgm:cxn modelId="{76C04582-4D11-4B60-8A7E-DDAC9199B71D}" srcId="{81DDD7D8-57E9-4F84-B82D-FD4F86F4339C}" destId="{D35EC7D7-3462-437E-9061-BC899D08B223}" srcOrd="3" destOrd="0" parTransId="{64BD69F7-F8AE-49FC-B1A9-01A2F6BAF0FD}" sibTransId="{98390F5E-AC78-4743-89AA-B2EEB8D905B4}"/>
    <dgm:cxn modelId="{F96C332D-3F8E-4F64-B2F0-79E5C84FD255}" type="presOf" srcId="{81DDD7D8-57E9-4F84-B82D-FD4F86F4339C}" destId="{4AC77B60-ED50-46E7-BD32-1AADF7C69189}" srcOrd="0" destOrd="0" presId="urn:microsoft.com/office/officeart/2005/8/layout/matrix3"/>
    <dgm:cxn modelId="{1DCBF92D-7BA5-48F9-B605-615E62935E42}" srcId="{81DDD7D8-57E9-4F84-B82D-FD4F86F4339C}" destId="{B47977D7-D906-4C71-948F-E84054994BA8}" srcOrd="0" destOrd="0" parTransId="{4A9C1742-60A7-45C9-A636-848C0BFBEF2B}" sibTransId="{704F9BFB-18E4-45D9-8275-E65DBB3C37B0}"/>
    <dgm:cxn modelId="{6A8C115A-92AC-4F4C-BC80-B664A16AB908}" type="presOf" srcId="{B47977D7-D906-4C71-948F-E84054994BA8}" destId="{35CF6F3A-4EC8-4CA4-847A-BE1E91C54699}" srcOrd="0" destOrd="0" presId="urn:microsoft.com/office/officeart/2005/8/layout/matrix3"/>
    <dgm:cxn modelId="{094BAC8A-C0FF-4414-8BAE-B28B608A677C}" type="presOf" srcId="{7D6E894F-F803-4A0D-8CBE-204326C0F378}" destId="{4F114B6F-7493-4499-A71A-EB101DDDEEFD}" srcOrd="0" destOrd="0" presId="urn:microsoft.com/office/officeart/2005/8/layout/matrix3"/>
    <dgm:cxn modelId="{E0FB22EE-8F96-4E28-9F6A-16809416C9EF}" type="presParOf" srcId="{4AC77B60-ED50-46E7-BD32-1AADF7C69189}" destId="{A3EB3908-9BA2-411F-BD59-5A12AE276C68}" srcOrd="0" destOrd="0" presId="urn:microsoft.com/office/officeart/2005/8/layout/matrix3"/>
    <dgm:cxn modelId="{78E1B2BD-EB7A-49C6-95CF-99491206CC6D}" type="presParOf" srcId="{4AC77B60-ED50-46E7-BD32-1AADF7C69189}" destId="{35CF6F3A-4EC8-4CA4-847A-BE1E91C54699}" srcOrd="1" destOrd="0" presId="urn:microsoft.com/office/officeart/2005/8/layout/matrix3"/>
    <dgm:cxn modelId="{CC0E0FBF-6886-4330-8C5A-6C32B1CD3F6A}" type="presParOf" srcId="{4AC77B60-ED50-46E7-BD32-1AADF7C69189}" destId="{4F114B6F-7493-4499-A71A-EB101DDDEEFD}" srcOrd="2" destOrd="0" presId="urn:microsoft.com/office/officeart/2005/8/layout/matrix3"/>
    <dgm:cxn modelId="{34A4E263-3929-4E55-8ABB-64BA1BABA0B3}" type="presParOf" srcId="{4AC77B60-ED50-46E7-BD32-1AADF7C69189}" destId="{9B346175-98D0-4E94-9D02-07D165C33C29}" srcOrd="3" destOrd="0" presId="urn:microsoft.com/office/officeart/2005/8/layout/matrix3"/>
    <dgm:cxn modelId="{B8397887-864F-4540-9617-D67B4A245351}" type="presParOf" srcId="{4AC77B60-ED50-46E7-BD32-1AADF7C69189}" destId="{FAC94F96-BA12-4126-9411-920B3A3BF5C9}"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FBB3338-6965-4F79-8A1D-0C61C7D32475}"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it-IT"/>
        </a:p>
      </dgm:t>
    </dgm:pt>
    <dgm:pt modelId="{DE2795D2-F9D8-4116-B1A0-56C323DAAD79}">
      <dgm:prSet custT="1"/>
      <dgm:spPr/>
      <dgm:t>
        <a:bodyPr/>
        <a:lstStyle/>
        <a:p>
          <a:pPr rtl="0"/>
          <a:r>
            <a:rPr lang="it-IT" sz="1800" dirty="0" smtClean="0">
              <a:solidFill>
                <a:srgbClr val="E46C0A"/>
              </a:solidFill>
            </a:rPr>
            <a:t>Restano salve le disposizioni previgenti per le stime riferibili a date antecedenti al 1° gennaio 2016</a:t>
          </a:r>
          <a:endParaRPr lang="it-IT" sz="1800" dirty="0">
            <a:solidFill>
              <a:srgbClr val="E46C0A"/>
            </a:solidFill>
          </a:endParaRPr>
        </a:p>
      </dgm:t>
    </dgm:pt>
    <dgm:pt modelId="{3007B6CA-4DB8-4FAB-967A-4D295F1B444B}" type="parTrans" cxnId="{30DE150E-6E9C-437A-AE29-7DA725ADC9AA}">
      <dgm:prSet/>
      <dgm:spPr/>
      <dgm:t>
        <a:bodyPr/>
        <a:lstStyle/>
        <a:p>
          <a:endParaRPr lang="it-IT"/>
        </a:p>
      </dgm:t>
    </dgm:pt>
    <dgm:pt modelId="{382F7095-7F35-4E52-81EC-3B6447DCDC1B}" type="sibTrans" cxnId="{30DE150E-6E9C-437A-AE29-7DA725ADC9AA}">
      <dgm:prSet/>
      <dgm:spPr/>
      <dgm:t>
        <a:bodyPr/>
        <a:lstStyle/>
        <a:p>
          <a:endParaRPr lang="it-IT"/>
        </a:p>
      </dgm:t>
    </dgm:pt>
    <dgm:pt modelId="{5C879FBF-58E7-4529-BF83-EA65F1762E8A}">
      <dgm:prSet custT="1"/>
      <dgm:spPr/>
      <dgm:t>
        <a:bodyPr/>
        <a:lstStyle/>
        <a:p>
          <a:pPr rtl="0">
            <a:spcAft>
              <a:spcPts val="0"/>
            </a:spcAft>
          </a:pPr>
          <a:r>
            <a:rPr lang="it-IT" sz="1800" b="0" dirty="0" smtClean="0"/>
            <a:t>Le disposizioni di cui all’art. 1, comma 21, della legge 208/2015 si applicano a decorrere dal</a:t>
          </a:r>
        </a:p>
        <a:p>
          <a:pPr rtl="0">
            <a:spcAft>
              <a:spcPct val="35000"/>
            </a:spcAft>
          </a:pPr>
          <a:r>
            <a:rPr lang="it-IT" sz="1800" b="0" dirty="0" smtClean="0"/>
            <a:t>1° gennaio 2016</a:t>
          </a:r>
          <a:endParaRPr lang="it-IT" sz="1800" b="0" dirty="0"/>
        </a:p>
      </dgm:t>
    </dgm:pt>
    <dgm:pt modelId="{08BADAB9-EA81-4254-8BD0-B24EAA4A986A}" type="parTrans" cxnId="{3C61B18B-A303-49E6-A48C-99B7BCEA814C}">
      <dgm:prSet/>
      <dgm:spPr/>
      <dgm:t>
        <a:bodyPr/>
        <a:lstStyle/>
        <a:p>
          <a:endParaRPr lang="it-IT"/>
        </a:p>
      </dgm:t>
    </dgm:pt>
    <dgm:pt modelId="{35997629-D4C1-4AA5-8BEA-9EB2752A6239}" type="sibTrans" cxnId="{3C61B18B-A303-49E6-A48C-99B7BCEA814C}">
      <dgm:prSet/>
      <dgm:spPr/>
      <dgm:t>
        <a:bodyPr/>
        <a:lstStyle/>
        <a:p>
          <a:endParaRPr lang="it-IT"/>
        </a:p>
      </dgm:t>
    </dgm:pt>
    <dgm:pt modelId="{0FE24C2A-9DEE-4FF8-8934-274A8DAD1D29}" type="pres">
      <dgm:prSet presAssocID="{BFBB3338-6965-4F79-8A1D-0C61C7D32475}" presName="compositeShape" presStyleCnt="0">
        <dgm:presLayoutVars>
          <dgm:chMax val="2"/>
          <dgm:dir/>
          <dgm:resizeHandles val="exact"/>
        </dgm:presLayoutVars>
      </dgm:prSet>
      <dgm:spPr/>
      <dgm:t>
        <a:bodyPr/>
        <a:lstStyle/>
        <a:p>
          <a:endParaRPr lang="it-IT"/>
        </a:p>
      </dgm:t>
    </dgm:pt>
    <dgm:pt modelId="{1194E99D-4486-4030-AA7E-A723A95E5A3E}" type="pres">
      <dgm:prSet presAssocID="{BFBB3338-6965-4F79-8A1D-0C61C7D32475}" presName="ribbon" presStyleLbl="node1" presStyleIdx="0" presStyleCnt="1" custScaleY="79439" custLinFactNeighborX="-935"/>
      <dgm:spPr>
        <a:solidFill>
          <a:srgbClr val="162E7C"/>
        </a:solidFill>
      </dgm:spPr>
    </dgm:pt>
    <dgm:pt modelId="{762C794C-C5D9-45AC-962A-CC3EB55834FD}" type="pres">
      <dgm:prSet presAssocID="{BFBB3338-6965-4F79-8A1D-0C61C7D32475}" presName="leftArrowText" presStyleLbl="node1" presStyleIdx="0" presStyleCnt="1" custScaleX="109572" custLinFactNeighborX="-8921" custLinFactNeighborY="4339">
        <dgm:presLayoutVars>
          <dgm:chMax val="0"/>
          <dgm:bulletEnabled val="1"/>
        </dgm:presLayoutVars>
      </dgm:prSet>
      <dgm:spPr/>
      <dgm:t>
        <a:bodyPr/>
        <a:lstStyle/>
        <a:p>
          <a:endParaRPr lang="it-IT"/>
        </a:p>
      </dgm:t>
    </dgm:pt>
    <dgm:pt modelId="{9E17337E-02B0-4EC7-8005-7A71AA514BAA}" type="pres">
      <dgm:prSet presAssocID="{BFBB3338-6965-4F79-8A1D-0C61C7D32475}" presName="rightArrowText" presStyleLbl="node1" presStyleIdx="0" presStyleCnt="1" custScaleX="108483">
        <dgm:presLayoutVars>
          <dgm:chMax val="0"/>
          <dgm:bulletEnabled val="1"/>
        </dgm:presLayoutVars>
      </dgm:prSet>
      <dgm:spPr/>
      <dgm:t>
        <a:bodyPr/>
        <a:lstStyle/>
        <a:p>
          <a:endParaRPr lang="it-IT"/>
        </a:p>
      </dgm:t>
    </dgm:pt>
  </dgm:ptLst>
  <dgm:cxnLst>
    <dgm:cxn modelId="{30DE150E-6E9C-437A-AE29-7DA725ADC9AA}" srcId="{BFBB3338-6965-4F79-8A1D-0C61C7D32475}" destId="{DE2795D2-F9D8-4116-B1A0-56C323DAAD79}" srcOrd="0" destOrd="0" parTransId="{3007B6CA-4DB8-4FAB-967A-4D295F1B444B}" sibTransId="{382F7095-7F35-4E52-81EC-3B6447DCDC1B}"/>
    <dgm:cxn modelId="{1E288B39-4A29-4789-92A6-C8D36F224B54}" type="presOf" srcId="{5C879FBF-58E7-4529-BF83-EA65F1762E8A}" destId="{9E17337E-02B0-4EC7-8005-7A71AA514BAA}" srcOrd="0" destOrd="0" presId="urn:microsoft.com/office/officeart/2005/8/layout/arrow6"/>
    <dgm:cxn modelId="{1B2E7CC7-3800-4B0B-BBA5-9B0CBBA5CE29}" type="presOf" srcId="{DE2795D2-F9D8-4116-B1A0-56C323DAAD79}" destId="{762C794C-C5D9-45AC-962A-CC3EB55834FD}" srcOrd="0" destOrd="0" presId="urn:microsoft.com/office/officeart/2005/8/layout/arrow6"/>
    <dgm:cxn modelId="{3C61B18B-A303-49E6-A48C-99B7BCEA814C}" srcId="{BFBB3338-6965-4F79-8A1D-0C61C7D32475}" destId="{5C879FBF-58E7-4529-BF83-EA65F1762E8A}" srcOrd="1" destOrd="0" parTransId="{08BADAB9-EA81-4254-8BD0-B24EAA4A986A}" sibTransId="{35997629-D4C1-4AA5-8BEA-9EB2752A6239}"/>
    <dgm:cxn modelId="{C03925D8-0D2F-4D92-8B06-7A0D718D8DCC}" type="presOf" srcId="{BFBB3338-6965-4F79-8A1D-0C61C7D32475}" destId="{0FE24C2A-9DEE-4FF8-8934-274A8DAD1D29}" srcOrd="0" destOrd="0" presId="urn:microsoft.com/office/officeart/2005/8/layout/arrow6"/>
    <dgm:cxn modelId="{33FEAF39-901E-4AE4-9859-E77BC60B271A}" type="presParOf" srcId="{0FE24C2A-9DEE-4FF8-8934-274A8DAD1D29}" destId="{1194E99D-4486-4030-AA7E-A723A95E5A3E}" srcOrd="0" destOrd="0" presId="urn:microsoft.com/office/officeart/2005/8/layout/arrow6"/>
    <dgm:cxn modelId="{901974A0-AB29-4401-ABAA-B3159A51177A}" type="presParOf" srcId="{0FE24C2A-9DEE-4FF8-8934-274A8DAD1D29}" destId="{762C794C-C5D9-45AC-962A-CC3EB55834FD}" srcOrd="1" destOrd="0" presId="urn:microsoft.com/office/officeart/2005/8/layout/arrow6"/>
    <dgm:cxn modelId="{8881914F-A585-4857-BEC2-F0E22B03CC74}" type="presParOf" srcId="{0FE24C2A-9DEE-4FF8-8934-274A8DAD1D29}" destId="{9E17337E-02B0-4EC7-8005-7A71AA514BAA}"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4F2299D-CC10-4515-AD2E-3910E6DC04A2}"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it-IT"/>
        </a:p>
      </dgm:t>
    </dgm:pt>
    <dgm:pt modelId="{36E1E98F-7F7B-4F29-A8EA-74C2986BE60A}">
      <dgm:prSet custT="1"/>
      <dgm:spPr/>
      <dgm:t>
        <a:bodyPr/>
        <a:lstStyle/>
        <a:p>
          <a:pPr algn="l" rtl="0"/>
          <a:r>
            <a:rPr lang="it-IT" sz="1400" b="1" smtClean="0"/>
            <a:t>Le </a:t>
          </a:r>
          <a:r>
            <a:rPr lang="it-IT" sz="1400" b="1" i="1" smtClean="0"/>
            <a:t>Entità tipologiche </a:t>
          </a:r>
          <a:r>
            <a:rPr lang="it-IT" sz="1400" b="1" smtClean="0"/>
            <a:t>relative alle costruzioni e alle aree</a:t>
          </a:r>
          <a:endParaRPr lang="it-IT" sz="1400"/>
        </a:p>
      </dgm:t>
    </dgm:pt>
    <dgm:pt modelId="{60AF08B5-148A-41B5-A2B3-9FDDBB4162F3}" type="parTrans" cxnId="{E79E3D7B-FD46-43BD-8C4D-64D643CF4881}">
      <dgm:prSet/>
      <dgm:spPr/>
      <dgm:t>
        <a:bodyPr/>
        <a:lstStyle/>
        <a:p>
          <a:endParaRPr lang="it-IT"/>
        </a:p>
      </dgm:t>
    </dgm:pt>
    <dgm:pt modelId="{519B50A1-4D45-46B5-9705-1611F3925EE5}" type="sibTrans" cxnId="{E79E3D7B-FD46-43BD-8C4D-64D643CF4881}">
      <dgm:prSet/>
      <dgm:spPr/>
      <dgm:t>
        <a:bodyPr/>
        <a:lstStyle/>
        <a:p>
          <a:endParaRPr lang="it-IT"/>
        </a:p>
      </dgm:t>
    </dgm:pt>
    <dgm:pt modelId="{13A1A23B-48EC-425B-B951-1F3BC23DDF5C}">
      <dgm:prSet custT="1"/>
      <dgm:spPr/>
      <dgm:t>
        <a:bodyPr/>
        <a:lstStyle/>
        <a:p>
          <a:pPr algn="l" rtl="0"/>
          <a:r>
            <a:rPr lang="it-IT" sz="1400" b="1" i="1" smtClean="0"/>
            <a:t>Attribuzione dei Beni Comuni Non Censibili (BCNC) </a:t>
          </a:r>
          <a:endParaRPr lang="it-IT" sz="1400"/>
        </a:p>
      </dgm:t>
    </dgm:pt>
    <dgm:pt modelId="{4E713F5A-3B42-43D1-A5F7-A9953F91E6AD}" type="parTrans" cxnId="{6F3AF542-3D35-4995-B13B-C06FBD8B3072}">
      <dgm:prSet/>
      <dgm:spPr/>
      <dgm:t>
        <a:bodyPr/>
        <a:lstStyle/>
        <a:p>
          <a:endParaRPr lang="it-IT"/>
        </a:p>
      </dgm:t>
    </dgm:pt>
    <dgm:pt modelId="{E53AED93-BE2B-4D6D-99F3-EBAB560502E4}" type="sibTrans" cxnId="{6F3AF542-3D35-4995-B13B-C06FBD8B3072}">
      <dgm:prSet/>
      <dgm:spPr/>
      <dgm:t>
        <a:bodyPr/>
        <a:lstStyle/>
        <a:p>
          <a:endParaRPr lang="it-IT"/>
        </a:p>
      </dgm:t>
    </dgm:pt>
    <dgm:pt modelId="{23CC2780-B7FA-42D6-9D09-15D2D48BC218}">
      <dgm:prSet custT="1"/>
      <dgm:spPr/>
      <dgm:t>
        <a:bodyPr/>
        <a:lstStyle/>
        <a:p>
          <a:pPr algn="l" rtl="0"/>
          <a:r>
            <a:rPr lang="it-IT" sz="1400" b="1" i="1" smtClean="0"/>
            <a:t>Individuazione delle autorimesse e delle cantine </a:t>
          </a:r>
          <a:endParaRPr lang="it-IT" sz="1400"/>
        </a:p>
      </dgm:t>
    </dgm:pt>
    <dgm:pt modelId="{7E8BA6BB-FEF5-4E50-843F-E008F4C27679}" type="parTrans" cxnId="{D99FA8F2-9BD3-4EC6-A82B-E69B91F2626A}">
      <dgm:prSet/>
      <dgm:spPr/>
      <dgm:t>
        <a:bodyPr/>
        <a:lstStyle/>
        <a:p>
          <a:endParaRPr lang="it-IT"/>
        </a:p>
      </dgm:t>
    </dgm:pt>
    <dgm:pt modelId="{01F13672-1F05-46C6-8712-92F8BE67DA2A}" type="sibTrans" cxnId="{D99FA8F2-9BD3-4EC6-A82B-E69B91F2626A}">
      <dgm:prSet/>
      <dgm:spPr/>
      <dgm:t>
        <a:bodyPr/>
        <a:lstStyle/>
        <a:p>
          <a:endParaRPr lang="it-IT"/>
        </a:p>
      </dgm:t>
    </dgm:pt>
    <dgm:pt modelId="{5E235A8B-FB00-4960-959C-8FD6BE8FCD01}">
      <dgm:prSet custT="1"/>
      <dgm:spPr/>
      <dgm:t>
        <a:bodyPr/>
        <a:lstStyle/>
        <a:p>
          <a:pPr algn="l" rtl="0"/>
          <a:r>
            <a:rPr lang="it-IT" sz="1400" b="1" i="1" smtClean="0"/>
            <a:t>Documenti di variazione per presentazione di planimetria mancante</a:t>
          </a:r>
          <a:endParaRPr lang="it-IT" sz="1400"/>
        </a:p>
      </dgm:t>
    </dgm:pt>
    <dgm:pt modelId="{9E649D54-7A4B-4194-99F8-75AB31B198C8}" type="parTrans" cxnId="{217E519C-076C-4A9F-BB90-EDBEDFDC1613}">
      <dgm:prSet/>
      <dgm:spPr/>
      <dgm:t>
        <a:bodyPr/>
        <a:lstStyle/>
        <a:p>
          <a:endParaRPr lang="it-IT"/>
        </a:p>
      </dgm:t>
    </dgm:pt>
    <dgm:pt modelId="{ABFBDE70-B148-44EC-BB0C-82F459BE0A20}" type="sibTrans" cxnId="{217E519C-076C-4A9F-BB90-EDBEDFDC1613}">
      <dgm:prSet/>
      <dgm:spPr/>
      <dgm:t>
        <a:bodyPr/>
        <a:lstStyle/>
        <a:p>
          <a:endParaRPr lang="it-IT"/>
        </a:p>
      </dgm:t>
    </dgm:pt>
    <dgm:pt modelId="{F765C715-E594-42B7-943D-CA4319CEAC4D}">
      <dgm:prSet custT="1"/>
      <dgm:spPr/>
      <dgm:t>
        <a:bodyPr/>
        <a:lstStyle/>
        <a:p>
          <a:pPr algn="l" rtl="0"/>
          <a:r>
            <a:rPr lang="it-IT" sz="1400" b="1" i="1" smtClean="0"/>
            <a:t>Dati degli intestatari catastali e del dichiarante</a:t>
          </a:r>
          <a:endParaRPr lang="it-IT" sz="1400"/>
        </a:p>
      </dgm:t>
    </dgm:pt>
    <dgm:pt modelId="{AC3847F5-65A1-422F-B9C9-6F151E954B6E}" type="parTrans" cxnId="{A0A6EDD2-EBD2-4135-958B-21927BFC70A3}">
      <dgm:prSet/>
      <dgm:spPr/>
      <dgm:t>
        <a:bodyPr/>
        <a:lstStyle/>
        <a:p>
          <a:endParaRPr lang="it-IT"/>
        </a:p>
      </dgm:t>
    </dgm:pt>
    <dgm:pt modelId="{A11D930F-6C92-4C11-9E74-2C386E6CAA05}" type="sibTrans" cxnId="{A0A6EDD2-EBD2-4135-958B-21927BFC70A3}">
      <dgm:prSet/>
      <dgm:spPr/>
      <dgm:t>
        <a:bodyPr/>
        <a:lstStyle/>
        <a:p>
          <a:endParaRPr lang="it-IT"/>
        </a:p>
      </dgm:t>
    </dgm:pt>
    <dgm:pt modelId="{B87E35B7-CA00-4E8D-9593-7F0ED8C6DA3F}">
      <dgm:prSet custT="1"/>
      <dgm:spPr>
        <a:solidFill>
          <a:schemeClr val="bg1">
            <a:lumMod val="85000"/>
            <a:alpha val="90000"/>
          </a:schemeClr>
        </a:solidFill>
        <a:ln>
          <a:solidFill>
            <a:srgbClr val="E46C0A"/>
          </a:solidFill>
        </a:ln>
      </dgm:spPr>
      <dgm:t>
        <a:bodyPr/>
        <a:lstStyle/>
        <a:p>
          <a:pPr algn="l" rtl="0"/>
          <a:r>
            <a:rPr lang="it-IT" sz="1400" b="1" smtClean="0"/>
            <a:t>Conservazione sostitutiva – Produzione dei documenti docfa in formato PDF/A  </a:t>
          </a:r>
          <a:endParaRPr lang="it-IT" sz="1400"/>
        </a:p>
      </dgm:t>
    </dgm:pt>
    <dgm:pt modelId="{3D493810-80D2-46CB-B8CF-F23184B65B40}" type="parTrans" cxnId="{23A96639-76CF-4A59-99C4-E390F54CF85C}">
      <dgm:prSet/>
      <dgm:spPr/>
      <dgm:t>
        <a:bodyPr/>
        <a:lstStyle/>
        <a:p>
          <a:endParaRPr lang="it-IT"/>
        </a:p>
      </dgm:t>
    </dgm:pt>
    <dgm:pt modelId="{DDDC9BF1-DB6A-4916-B8DF-17DFBAD0CE0C}" type="sibTrans" cxnId="{23A96639-76CF-4A59-99C4-E390F54CF85C}">
      <dgm:prSet/>
      <dgm:spPr/>
      <dgm:t>
        <a:bodyPr/>
        <a:lstStyle/>
        <a:p>
          <a:endParaRPr lang="it-IT"/>
        </a:p>
      </dgm:t>
    </dgm:pt>
    <dgm:pt modelId="{487EC088-3973-4B0F-9793-F03F054D9D96}" type="pres">
      <dgm:prSet presAssocID="{14F2299D-CC10-4515-AD2E-3910E6DC04A2}" presName="compositeShape" presStyleCnt="0">
        <dgm:presLayoutVars>
          <dgm:dir/>
          <dgm:resizeHandles/>
        </dgm:presLayoutVars>
      </dgm:prSet>
      <dgm:spPr/>
      <dgm:t>
        <a:bodyPr/>
        <a:lstStyle/>
        <a:p>
          <a:endParaRPr lang="it-IT"/>
        </a:p>
      </dgm:t>
    </dgm:pt>
    <dgm:pt modelId="{FD71DE90-2C71-4647-9829-22036F7B3BFF}" type="pres">
      <dgm:prSet presAssocID="{14F2299D-CC10-4515-AD2E-3910E6DC04A2}" presName="pyramid" presStyleLbl="node1" presStyleIdx="0" presStyleCnt="1" custLinFactNeighborX="-696"/>
      <dgm:spPr>
        <a:effectLst>
          <a:softEdge rad="127000"/>
        </a:effectLst>
      </dgm:spPr>
      <dgm:t>
        <a:bodyPr/>
        <a:lstStyle/>
        <a:p>
          <a:endParaRPr lang="it-IT"/>
        </a:p>
      </dgm:t>
    </dgm:pt>
    <dgm:pt modelId="{7FEF94EC-2C7E-418D-8895-9466EEE14238}" type="pres">
      <dgm:prSet presAssocID="{14F2299D-CC10-4515-AD2E-3910E6DC04A2}" presName="theList" presStyleCnt="0"/>
      <dgm:spPr/>
    </dgm:pt>
    <dgm:pt modelId="{36AF1807-92FF-4594-8ABC-A013B1481001}" type="pres">
      <dgm:prSet presAssocID="{36E1E98F-7F7B-4F29-A8EA-74C2986BE60A}" presName="aNode" presStyleLbl="fgAcc1" presStyleIdx="0" presStyleCnt="6" custScaleX="170127" custLinFactY="6316" custLinFactNeighborX="29947" custLinFactNeighborY="100000">
        <dgm:presLayoutVars>
          <dgm:bulletEnabled val="1"/>
        </dgm:presLayoutVars>
      </dgm:prSet>
      <dgm:spPr/>
      <dgm:t>
        <a:bodyPr/>
        <a:lstStyle/>
        <a:p>
          <a:endParaRPr lang="it-IT"/>
        </a:p>
      </dgm:t>
    </dgm:pt>
    <dgm:pt modelId="{727CD1BB-F0D4-4FB1-BBBA-CD43AC16109E}" type="pres">
      <dgm:prSet presAssocID="{36E1E98F-7F7B-4F29-A8EA-74C2986BE60A}" presName="aSpace" presStyleCnt="0"/>
      <dgm:spPr/>
    </dgm:pt>
    <dgm:pt modelId="{DC87D62A-5B1B-4854-A529-2ADDC96928A1}" type="pres">
      <dgm:prSet presAssocID="{13A1A23B-48EC-425B-B951-1F3BC23DDF5C}" presName="aNode" presStyleLbl="fgAcc1" presStyleIdx="1" presStyleCnt="6" custScaleX="153033" custLinFactY="12396" custLinFactNeighborX="21400" custLinFactNeighborY="100000">
        <dgm:presLayoutVars>
          <dgm:bulletEnabled val="1"/>
        </dgm:presLayoutVars>
      </dgm:prSet>
      <dgm:spPr/>
      <dgm:t>
        <a:bodyPr/>
        <a:lstStyle/>
        <a:p>
          <a:endParaRPr lang="it-IT"/>
        </a:p>
      </dgm:t>
    </dgm:pt>
    <dgm:pt modelId="{501A1839-3F69-4D78-B789-180D0C732508}" type="pres">
      <dgm:prSet presAssocID="{13A1A23B-48EC-425B-B951-1F3BC23DDF5C}" presName="aSpace" presStyleCnt="0"/>
      <dgm:spPr/>
    </dgm:pt>
    <dgm:pt modelId="{7DBE3F02-4FCB-438D-A2B2-A3E5C0F7B81F}" type="pres">
      <dgm:prSet presAssocID="{23CC2780-B7FA-42D6-9D09-15D2D48BC218}" presName="aNode" presStyleLbl="fgAcc1" presStyleIdx="2" presStyleCnt="6" custScaleX="147335" custLinFactY="18476" custLinFactNeighborX="18551" custLinFactNeighborY="100000">
        <dgm:presLayoutVars>
          <dgm:bulletEnabled val="1"/>
        </dgm:presLayoutVars>
      </dgm:prSet>
      <dgm:spPr/>
      <dgm:t>
        <a:bodyPr/>
        <a:lstStyle/>
        <a:p>
          <a:endParaRPr lang="it-IT"/>
        </a:p>
      </dgm:t>
    </dgm:pt>
    <dgm:pt modelId="{8308095C-FA1B-48AB-BF07-A72588B55D19}" type="pres">
      <dgm:prSet presAssocID="{23CC2780-B7FA-42D6-9D09-15D2D48BC218}" presName="aSpace" presStyleCnt="0"/>
      <dgm:spPr/>
    </dgm:pt>
    <dgm:pt modelId="{1FDDF5DB-B10C-4BF9-BBC4-8F4C16A45A9E}" type="pres">
      <dgm:prSet presAssocID="{5E235A8B-FB00-4960-959C-8FD6BE8FCD01}" presName="aNode" presStyleLbl="fgAcc1" presStyleIdx="3" presStyleCnt="6" custScaleX="197030" custLinFactY="130637" custLinFactNeighborX="43398" custLinFactNeighborY="200000">
        <dgm:presLayoutVars>
          <dgm:bulletEnabled val="1"/>
        </dgm:presLayoutVars>
      </dgm:prSet>
      <dgm:spPr/>
      <dgm:t>
        <a:bodyPr/>
        <a:lstStyle/>
        <a:p>
          <a:endParaRPr lang="it-IT"/>
        </a:p>
      </dgm:t>
    </dgm:pt>
    <dgm:pt modelId="{7C0CCB71-677A-4FCA-B2C9-0A414E24EA87}" type="pres">
      <dgm:prSet presAssocID="{5E235A8B-FB00-4960-959C-8FD6BE8FCD01}" presName="aSpace" presStyleCnt="0"/>
      <dgm:spPr/>
    </dgm:pt>
    <dgm:pt modelId="{A8EA68DE-A8BF-418C-B31E-501D9559B878}" type="pres">
      <dgm:prSet presAssocID="{F765C715-E594-42B7-943D-CA4319CEAC4D}" presName="aNode" presStyleLbl="fgAcc1" presStyleIdx="4" presStyleCnt="6" custScaleX="138764" custLinFactY="-62944" custLinFactNeighborX="14265" custLinFactNeighborY="-100000">
        <dgm:presLayoutVars>
          <dgm:bulletEnabled val="1"/>
        </dgm:presLayoutVars>
      </dgm:prSet>
      <dgm:spPr/>
      <dgm:t>
        <a:bodyPr/>
        <a:lstStyle/>
        <a:p>
          <a:endParaRPr lang="it-IT"/>
        </a:p>
      </dgm:t>
    </dgm:pt>
    <dgm:pt modelId="{C00E09A8-4A44-4A2A-A54E-D165DEDDCF31}" type="pres">
      <dgm:prSet presAssocID="{F765C715-E594-42B7-943D-CA4319CEAC4D}" presName="aSpace" presStyleCnt="0"/>
      <dgm:spPr/>
    </dgm:pt>
    <dgm:pt modelId="{A9184E9B-5872-4867-B976-80D3E2EE7DCB}" type="pres">
      <dgm:prSet presAssocID="{B87E35B7-CA00-4E8D-9593-7F0ED8C6DA3F}" presName="aNode" presStyleLbl="fgAcc1" presStyleIdx="5" presStyleCnt="6" custScaleX="238503" custLinFactY="46688" custLinFactNeighborX="-48221" custLinFactNeighborY="100000">
        <dgm:presLayoutVars>
          <dgm:bulletEnabled val="1"/>
        </dgm:presLayoutVars>
      </dgm:prSet>
      <dgm:spPr/>
      <dgm:t>
        <a:bodyPr/>
        <a:lstStyle/>
        <a:p>
          <a:endParaRPr lang="it-IT"/>
        </a:p>
      </dgm:t>
    </dgm:pt>
    <dgm:pt modelId="{3DF180EF-FCDB-461F-8C01-4934AF249243}" type="pres">
      <dgm:prSet presAssocID="{B87E35B7-CA00-4E8D-9593-7F0ED8C6DA3F}" presName="aSpace" presStyleCnt="0"/>
      <dgm:spPr/>
    </dgm:pt>
  </dgm:ptLst>
  <dgm:cxnLst>
    <dgm:cxn modelId="{DBEDC799-D6EB-40D1-8B5A-8AC7EDC48B18}" type="presOf" srcId="{5E235A8B-FB00-4960-959C-8FD6BE8FCD01}" destId="{1FDDF5DB-B10C-4BF9-BBC4-8F4C16A45A9E}" srcOrd="0" destOrd="0" presId="urn:microsoft.com/office/officeart/2005/8/layout/pyramid2"/>
    <dgm:cxn modelId="{E79E3D7B-FD46-43BD-8C4D-64D643CF4881}" srcId="{14F2299D-CC10-4515-AD2E-3910E6DC04A2}" destId="{36E1E98F-7F7B-4F29-A8EA-74C2986BE60A}" srcOrd="0" destOrd="0" parTransId="{60AF08B5-148A-41B5-A2B3-9FDDBB4162F3}" sibTransId="{519B50A1-4D45-46B5-9705-1611F3925EE5}"/>
    <dgm:cxn modelId="{A0EEA1B8-48CA-43DB-ADD9-9B40EE4BB04E}" type="presOf" srcId="{F765C715-E594-42B7-943D-CA4319CEAC4D}" destId="{A8EA68DE-A8BF-418C-B31E-501D9559B878}" srcOrd="0" destOrd="0" presId="urn:microsoft.com/office/officeart/2005/8/layout/pyramid2"/>
    <dgm:cxn modelId="{B3C2B4B3-6D22-4718-A285-220EA7449089}" type="presOf" srcId="{14F2299D-CC10-4515-AD2E-3910E6DC04A2}" destId="{487EC088-3973-4B0F-9793-F03F054D9D96}" srcOrd="0" destOrd="0" presId="urn:microsoft.com/office/officeart/2005/8/layout/pyramid2"/>
    <dgm:cxn modelId="{D99FA8F2-9BD3-4EC6-A82B-E69B91F2626A}" srcId="{14F2299D-CC10-4515-AD2E-3910E6DC04A2}" destId="{23CC2780-B7FA-42D6-9D09-15D2D48BC218}" srcOrd="2" destOrd="0" parTransId="{7E8BA6BB-FEF5-4E50-843F-E008F4C27679}" sibTransId="{01F13672-1F05-46C6-8712-92F8BE67DA2A}"/>
    <dgm:cxn modelId="{9F376AB4-D6ED-4494-AA9C-2D65B7111551}" type="presOf" srcId="{B87E35B7-CA00-4E8D-9593-7F0ED8C6DA3F}" destId="{A9184E9B-5872-4867-B976-80D3E2EE7DCB}" srcOrd="0" destOrd="0" presId="urn:microsoft.com/office/officeart/2005/8/layout/pyramid2"/>
    <dgm:cxn modelId="{6F3AF542-3D35-4995-B13B-C06FBD8B3072}" srcId="{14F2299D-CC10-4515-AD2E-3910E6DC04A2}" destId="{13A1A23B-48EC-425B-B951-1F3BC23DDF5C}" srcOrd="1" destOrd="0" parTransId="{4E713F5A-3B42-43D1-A5F7-A9953F91E6AD}" sibTransId="{E53AED93-BE2B-4D6D-99F3-EBAB560502E4}"/>
    <dgm:cxn modelId="{23A96639-76CF-4A59-99C4-E390F54CF85C}" srcId="{14F2299D-CC10-4515-AD2E-3910E6DC04A2}" destId="{B87E35B7-CA00-4E8D-9593-7F0ED8C6DA3F}" srcOrd="5" destOrd="0" parTransId="{3D493810-80D2-46CB-B8CF-F23184B65B40}" sibTransId="{DDDC9BF1-DB6A-4916-B8DF-17DFBAD0CE0C}"/>
    <dgm:cxn modelId="{3E706E66-367B-4F6F-823A-8A303B87EE1D}" type="presOf" srcId="{13A1A23B-48EC-425B-B951-1F3BC23DDF5C}" destId="{DC87D62A-5B1B-4854-A529-2ADDC96928A1}" srcOrd="0" destOrd="0" presId="urn:microsoft.com/office/officeart/2005/8/layout/pyramid2"/>
    <dgm:cxn modelId="{70FDEA43-D6C8-43A2-9C53-CF6D1DDD6D6B}" type="presOf" srcId="{23CC2780-B7FA-42D6-9D09-15D2D48BC218}" destId="{7DBE3F02-4FCB-438D-A2B2-A3E5C0F7B81F}" srcOrd="0" destOrd="0" presId="urn:microsoft.com/office/officeart/2005/8/layout/pyramid2"/>
    <dgm:cxn modelId="{A0A6EDD2-EBD2-4135-958B-21927BFC70A3}" srcId="{14F2299D-CC10-4515-AD2E-3910E6DC04A2}" destId="{F765C715-E594-42B7-943D-CA4319CEAC4D}" srcOrd="4" destOrd="0" parTransId="{AC3847F5-65A1-422F-B9C9-6F151E954B6E}" sibTransId="{A11D930F-6C92-4C11-9E74-2C386E6CAA05}"/>
    <dgm:cxn modelId="{421C6DE5-1216-44D7-848F-AA22154A5767}" type="presOf" srcId="{36E1E98F-7F7B-4F29-A8EA-74C2986BE60A}" destId="{36AF1807-92FF-4594-8ABC-A013B1481001}" srcOrd="0" destOrd="0" presId="urn:microsoft.com/office/officeart/2005/8/layout/pyramid2"/>
    <dgm:cxn modelId="{217E519C-076C-4A9F-BB90-EDBEDFDC1613}" srcId="{14F2299D-CC10-4515-AD2E-3910E6DC04A2}" destId="{5E235A8B-FB00-4960-959C-8FD6BE8FCD01}" srcOrd="3" destOrd="0" parTransId="{9E649D54-7A4B-4194-99F8-75AB31B198C8}" sibTransId="{ABFBDE70-B148-44EC-BB0C-82F459BE0A20}"/>
    <dgm:cxn modelId="{0E116732-4B4E-486E-8164-22ABB50DAD74}" type="presParOf" srcId="{487EC088-3973-4B0F-9793-F03F054D9D96}" destId="{FD71DE90-2C71-4647-9829-22036F7B3BFF}" srcOrd="0" destOrd="0" presId="urn:microsoft.com/office/officeart/2005/8/layout/pyramid2"/>
    <dgm:cxn modelId="{7E41B819-35A9-4966-9CDD-BC1CF0D28B2E}" type="presParOf" srcId="{487EC088-3973-4B0F-9793-F03F054D9D96}" destId="{7FEF94EC-2C7E-418D-8895-9466EEE14238}" srcOrd="1" destOrd="0" presId="urn:microsoft.com/office/officeart/2005/8/layout/pyramid2"/>
    <dgm:cxn modelId="{20CCD47F-2936-4504-BE87-37CAEB9A2E21}" type="presParOf" srcId="{7FEF94EC-2C7E-418D-8895-9466EEE14238}" destId="{36AF1807-92FF-4594-8ABC-A013B1481001}" srcOrd="0" destOrd="0" presId="urn:microsoft.com/office/officeart/2005/8/layout/pyramid2"/>
    <dgm:cxn modelId="{17075C03-96A5-47B3-906A-BD0433F19FB5}" type="presParOf" srcId="{7FEF94EC-2C7E-418D-8895-9466EEE14238}" destId="{727CD1BB-F0D4-4FB1-BBBA-CD43AC16109E}" srcOrd="1" destOrd="0" presId="urn:microsoft.com/office/officeart/2005/8/layout/pyramid2"/>
    <dgm:cxn modelId="{E3694D33-CCCB-411D-AF1D-1B9684BF4820}" type="presParOf" srcId="{7FEF94EC-2C7E-418D-8895-9466EEE14238}" destId="{DC87D62A-5B1B-4854-A529-2ADDC96928A1}" srcOrd="2" destOrd="0" presId="urn:microsoft.com/office/officeart/2005/8/layout/pyramid2"/>
    <dgm:cxn modelId="{30CA84DE-3D34-4D61-A6C0-DB8437695E8E}" type="presParOf" srcId="{7FEF94EC-2C7E-418D-8895-9466EEE14238}" destId="{501A1839-3F69-4D78-B789-180D0C732508}" srcOrd="3" destOrd="0" presId="urn:microsoft.com/office/officeart/2005/8/layout/pyramid2"/>
    <dgm:cxn modelId="{7BD706E7-57DA-4C15-A2A0-AF90BE5107C0}" type="presParOf" srcId="{7FEF94EC-2C7E-418D-8895-9466EEE14238}" destId="{7DBE3F02-4FCB-438D-A2B2-A3E5C0F7B81F}" srcOrd="4" destOrd="0" presId="urn:microsoft.com/office/officeart/2005/8/layout/pyramid2"/>
    <dgm:cxn modelId="{98D1D745-6CC8-4B9F-A5AA-69AA70E75CFA}" type="presParOf" srcId="{7FEF94EC-2C7E-418D-8895-9466EEE14238}" destId="{8308095C-FA1B-48AB-BF07-A72588B55D19}" srcOrd="5" destOrd="0" presId="urn:microsoft.com/office/officeart/2005/8/layout/pyramid2"/>
    <dgm:cxn modelId="{53B3BBC6-01DC-4A03-972A-D21067922C56}" type="presParOf" srcId="{7FEF94EC-2C7E-418D-8895-9466EEE14238}" destId="{1FDDF5DB-B10C-4BF9-BBC4-8F4C16A45A9E}" srcOrd="6" destOrd="0" presId="urn:microsoft.com/office/officeart/2005/8/layout/pyramid2"/>
    <dgm:cxn modelId="{EA3B91DD-5D83-4CEE-B439-98F98F81EE72}" type="presParOf" srcId="{7FEF94EC-2C7E-418D-8895-9466EEE14238}" destId="{7C0CCB71-677A-4FCA-B2C9-0A414E24EA87}" srcOrd="7" destOrd="0" presId="urn:microsoft.com/office/officeart/2005/8/layout/pyramid2"/>
    <dgm:cxn modelId="{8F94F5A3-FD05-47BC-B35F-691D7208E80B}" type="presParOf" srcId="{7FEF94EC-2C7E-418D-8895-9466EEE14238}" destId="{A8EA68DE-A8BF-418C-B31E-501D9559B878}" srcOrd="8" destOrd="0" presId="urn:microsoft.com/office/officeart/2005/8/layout/pyramid2"/>
    <dgm:cxn modelId="{C6DCA7B7-DE45-4620-9EBF-73EC950C4B08}" type="presParOf" srcId="{7FEF94EC-2C7E-418D-8895-9466EEE14238}" destId="{C00E09A8-4A44-4A2A-A54E-D165DEDDCF31}" srcOrd="9" destOrd="0" presId="urn:microsoft.com/office/officeart/2005/8/layout/pyramid2"/>
    <dgm:cxn modelId="{32B4AABB-96B4-4C1B-9004-0330A7A5BF4C}" type="presParOf" srcId="{7FEF94EC-2C7E-418D-8895-9466EEE14238}" destId="{A9184E9B-5872-4867-B976-80D3E2EE7DCB}" srcOrd="10" destOrd="0" presId="urn:microsoft.com/office/officeart/2005/8/layout/pyramid2"/>
    <dgm:cxn modelId="{F5BC654A-D28A-4E0D-B784-8AFED5375731}" type="presParOf" srcId="{7FEF94EC-2C7E-418D-8895-9466EEE14238}" destId="{3DF180EF-FCDB-461F-8C01-4934AF249243}"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DDD7D8-57E9-4F84-B82D-FD4F86F4339C}"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it-IT"/>
        </a:p>
      </dgm:t>
    </dgm:pt>
    <dgm:pt modelId="{B47977D7-D906-4C71-948F-E84054994BA8}">
      <dgm:prSet custT="1"/>
      <dgm:spPr>
        <a:solidFill>
          <a:srgbClr val="336699"/>
        </a:solidFill>
      </dgm:spPr>
      <dgm:t>
        <a:bodyPr/>
        <a:lstStyle/>
        <a:p>
          <a:pPr rtl="0"/>
          <a:r>
            <a:rPr lang="it-IT" sz="1200" b="1" dirty="0" smtClean="0"/>
            <a:t>Suolo</a:t>
          </a:r>
          <a:endParaRPr lang="it-IT" sz="1200" b="1" dirty="0"/>
        </a:p>
      </dgm:t>
    </dgm:pt>
    <dgm:pt modelId="{4A9C1742-60A7-45C9-A636-848C0BFBEF2B}" type="parTrans" cxnId="{1DCBF92D-7BA5-48F9-B605-615E62935E42}">
      <dgm:prSet/>
      <dgm:spPr/>
      <dgm:t>
        <a:bodyPr/>
        <a:lstStyle/>
        <a:p>
          <a:endParaRPr lang="it-IT"/>
        </a:p>
      </dgm:t>
    </dgm:pt>
    <dgm:pt modelId="{704F9BFB-18E4-45D9-8275-E65DBB3C37B0}" type="sibTrans" cxnId="{1DCBF92D-7BA5-48F9-B605-615E62935E42}">
      <dgm:prSet/>
      <dgm:spPr/>
      <dgm:t>
        <a:bodyPr/>
        <a:lstStyle/>
        <a:p>
          <a:endParaRPr lang="it-IT"/>
        </a:p>
      </dgm:t>
    </dgm:pt>
    <dgm:pt modelId="{C915EADB-ABD7-49D4-B19B-49AB12FD1579}">
      <dgm:prSet custT="1"/>
      <dgm:spPr>
        <a:solidFill>
          <a:schemeClr val="bg1">
            <a:lumMod val="75000"/>
          </a:schemeClr>
        </a:solidFill>
      </dgm:spPr>
      <dgm:t>
        <a:bodyPr/>
        <a:lstStyle/>
        <a:p>
          <a:pPr rtl="0"/>
          <a:r>
            <a:rPr lang="it-IT" sz="1200" dirty="0" smtClean="0"/>
            <a:t>Elementi strutturalmente connessi</a:t>
          </a:r>
          <a:endParaRPr lang="it-IT" sz="1200" dirty="0"/>
        </a:p>
      </dgm:t>
    </dgm:pt>
    <dgm:pt modelId="{6C88472E-ABC8-4FBB-B6B6-97FEC3A70B47}" type="parTrans" cxnId="{5C7D6C36-C5DF-46B6-AF45-CD105D0E6426}">
      <dgm:prSet/>
      <dgm:spPr/>
      <dgm:t>
        <a:bodyPr/>
        <a:lstStyle/>
        <a:p>
          <a:endParaRPr lang="it-IT"/>
        </a:p>
      </dgm:t>
    </dgm:pt>
    <dgm:pt modelId="{3375FD16-1451-41B0-A842-2811F88CFCEB}" type="sibTrans" cxnId="{5C7D6C36-C5DF-46B6-AF45-CD105D0E6426}">
      <dgm:prSet/>
      <dgm:spPr/>
      <dgm:t>
        <a:bodyPr/>
        <a:lstStyle/>
        <a:p>
          <a:endParaRPr lang="it-IT"/>
        </a:p>
      </dgm:t>
    </dgm:pt>
    <dgm:pt modelId="{D35EC7D7-3462-437E-9061-BC899D08B223}">
      <dgm:prSet custT="1"/>
      <dgm:spPr>
        <a:solidFill>
          <a:schemeClr val="bg1">
            <a:lumMod val="75000"/>
          </a:schemeClr>
        </a:solidFill>
      </dgm:spPr>
      <dgm:t>
        <a:bodyPr/>
        <a:lstStyle/>
        <a:p>
          <a:pPr rtl="0"/>
          <a:r>
            <a:rPr lang="it-IT" sz="1200" dirty="0" smtClean="0"/>
            <a:t>Componenti impiantistiche</a:t>
          </a:r>
          <a:endParaRPr lang="it-IT" sz="1200" dirty="0"/>
        </a:p>
      </dgm:t>
    </dgm:pt>
    <dgm:pt modelId="{64BD69F7-F8AE-49FC-B1A9-01A2F6BAF0FD}" type="parTrans" cxnId="{76C04582-4D11-4B60-8A7E-DDAC9199B71D}">
      <dgm:prSet/>
      <dgm:spPr/>
      <dgm:t>
        <a:bodyPr/>
        <a:lstStyle/>
        <a:p>
          <a:endParaRPr lang="it-IT"/>
        </a:p>
      </dgm:t>
    </dgm:pt>
    <dgm:pt modelId="{98390F5E-AC78-4743-89AA-B2EEB8D905B4}" type="sibTrans" cxnId="{76C04582-4D11-4B60-8A7E-DDAC9199B71D}">
      <dgm:prSet/>
      <dgm:spPr/>
      <dgm:t>
        <a:bodyPr/>
        <a:lstStyle/>
        <a:p>
          <a:endParaRPr lang="it-IT"/>
        </a:p>
      </dgm:t>
    </dgm:pt>
    <dgm:pt modelId="{7D6E894F-F803-4A0D-8CBE-204326C0F378}">
      <dgm:prSet custT="1"/>
      <dgm:spPr>
        <a:solidFill>
          <a:schemeClr val="bg1">
            <a:lumMod val="75000"/>
          </a:schemeClr>
        </a:solidFill>
      </dgm:spPr>
      <dgm:t>
        <a:bodyPr/>
        <a:lstStyle/>
        <a:p>
          <a:pPr rtl="0"/>
          <a:r>
            <a:rPr lang="it-IT" sz="1200" b="1" dirty="0" smtClean="0"/>
            <a:t>Costruzioni</a:t>
          </a:r>
          <a:endParaRPr lang="it-IT" sz="1200" b="1" dirty="0"/>
        </a:p>
      </dgm:t>
    </dgm:pt>
    <dgm:pt modelId="{14851F10-6D76-4698-9CD9-88823419130C}" type="sibTrans" cxnId="{D43DF4A2-4016-46C7-BF0F-31AF18079CE1}">
      <dgm:prSet/>
      <dgm:spPr/>
      <dgm:t>
        <a:bodyPr/>
        <a:lstStyle/>
        <a:p>
          <a:endParaRPr lang="it-IT"/>
        </a:p>
      </dgm:t>
    </dgm:pt>
    <dgm:pt modelId="{C3D68B09-A2FC-46D5-A193-22BFA66E7FE3}" type="parTrans" cxnId="{D43DF4A2-4016-46C7-BF0F-31AF18079CE1}">
      <dgm:prSet/>
      <dgm:spPr/>
      <dgm:t>
        <a:bodyPr/>
        <a:lstStyle/>
        <a:p>
          <a:endParaRPr lang="it-IT"/>
        </a:p>
      </dgm:t>
    </dgm:pt>
    <dgm:pt modelId="{4AC77B60-ED50-46E7-BD32-1AADF7C69189}" type="pres">
      <dgm:prSet presAssocID="{81DDD7D8-57E9-4F84-B82D-FD4F86F4339C}" presName="matrix" presStyleCnt="0">
        <dgm:presLayoutVars>
          <dgm:chMax val="1"/>
          <dgm:dir/>
          <dgm:resizeHandles val="exact"/>
        </dgm:presLayoutVars>
      </dgm:prSet>
      <dgm:spPr/>
      <dgm:t>
        <a:bodyPr/>
        <a:lstStyle/>
        <a:p>
          <a:endParaRPr lang="it-IT"/>
        </a:p>
      </dgm:t>
    </dgm:pt>
    <dgm:pt modelId="{A3EB3908-9BA2-411F-BD59-5A12AE276C68}" type="pres">
      <dgm:prSet presAssocID="{81DDD7D8-57E9-4F84-B82D-FD4F86F4339C}" presName="diamond" presStyleLbl="bgShp" presStyleIdx="0" presStyleCnt="1"/>
      <dgm:spPr>
        <a:solidFill>
          <a:schemeClr val="bg1">
            <a:lumMod val="75000"/>
          </a:schemeClr>
        </a:solidFill>
      </dgm:spPr>
    </dgm:pt>
    <dgm:pt modelId="{35CF6F3A-4EC8-4CA4-847A-BE1E91C54699}" type="pres">
      <dgm:prSet presAssocID="{81DDD7D8-57E9-4F84-B82D-FD4F86F4339C}" presName="quad1" presStyleLbl="node1" presStyleIdx="0" presStyleCnt="4" custScaleX="168128" custLinFactNeighborX="-34354">
        <dgm:presLayoutVars>
          <dgm:chMax val="0"/>
          <dgm:chPref val="0"/>
          <dgm:bulletEnabled val="1"/>
        </dgm:presLayoutVars>
      </dgm:prSet>
      <dgm:spPr/>
      <dgm:t>
        <a:bodyPr/>
        <a:lstStyle/>
        <a:p>
          <a:endParaRPr lang="it-IT"/>
        </a:p>
      </dgm:t>
    </dgm:pt>
    <dgm:pt modelId="{4F114B6F-7493-4499-A71A-EB101DDDEEFD}" type="pres">
      <dgm:prSet presAssocID="{81DDD7D8-57E9-4F84-B82D-FD4F86F4339C}" presName="quad2" presStyleLbl="node1" presStyleIdx="1" presStyleCnt="4" custScaleX="164963" custLinFactNeighborX="34676">
        <dgm:presLayoutVars>
          <dgm:chMax val="0"/>
          <dgm:chPref val="0"/>
          <dgm:bulletEnabled val="1"/>
        </dgm:presLayoutVars>
      </dgm:prSet>
      <dgm:spPr/>
      <dgm:t>
        <a:bodyPr/>
        <a:lstStyle/>
        <a:p>
          <a:endParaRPr lang="it-IT"/>
        </a:p>
      </dgm:t>
    </dgm:pt>
    <dgm:pt modelId="{9B346175-98D0-4E94-9D02-07D165C33C29}" type="pres">
      <dgm:prSet presAssocID="{81DDD7D8-57E9-4F84-B82D-FD4F86F4339C}" presName="quad3" presStyleLbl="node1" presStyleIdx="2" presStyleCnt="4" custScaleX="219705" custLinFactNeighborX="-60654">
        <dgm:presLayoutVars>
          <dgm:chMax val="0"/>
          <dgm:chPref val="0"/>
          <dgm:bulletEnabled val="1"/>
        </dgm:presLayoutVars>
      </dgm:prSet>
      <dgm:spPr/>
      <dgm:t>
        <a:bodyPr/>
        <a:lstStyle/>
        <a:p>
          <a:endParaRPr lang="it-IT"/>
        </a:p>
      </dgm:t>
    </dgm:pt>
    <dgm:pt modelId="{FAC94F96-BA12-4126-9411-920B3A3BF5C9}" type="pres">
      <dgm:prSet presAssocID="{81DDD7D8-57E9-4F84-B82D-FD4F86F4339C}" presName="quad4" presStyleLbl="node1" presStyleIdx="3" presStyleCnt="4" custScaleX="220504" custLinFactNeighborX="86081" custLinFactNeighborY="24359">
        <dgm:presLayoutVars>
          <dgm:chMax val="0"/>
          <dgm:chPref val="0"/>
          <dgm:bulletEnabled val="1"/>
        </dgm:presLayoutVars>
      </dgm:prSet>
      <dgm:spPr/>
      <dgm:t>
        <a:bodyPr/>
        <a:lstStyle/>
        <a:p>
          <a:endParaRPr lang="it-IT"/>
        </a:p>
      </dgm:t>
    </dgm:pt>
  </dgm:ptLst>
  <dgm:cxnLst>
    <dgm:cxn modelId="{F0D9C7AD-1C9D-4448-80B2-32AD85861E49}" type="presOf" srcId="{C915EADB-ABD7-49D4-B19B-49AB12FD1579}" destId="{9B346175-98D0-4E94-9D02-07D165C33C29}" srcOrd="0" destOrd="0" presId="urn:microsoft.com/office/officeart/2005/8/layout/matrix3"/>
    <dgm:cxn modelId="{D43DF4A2-4016-46C7-BF0F-31AF18079CE1}" srcId="{81DDD7D8-57E9-4F84-B82D-FD4F86F4339C}" destId="{7D6E894F-F803-4A0D-8CBE-204326C0F378}" srcOrd="1" destOrd="0" parTransId="{C3D68B09-A2FC-46D5-A193-22BFA66E7FE3}" sibTransId="{14851F10-6D76-4698-9CD9-88823419130C}"/>
    <dgm:cxn modelId="{5C7D6C36-C5DF-46B6-AF45-CD105D0E6426}" srcId="{81DDD7D8-57E9-4F84-B82D-FD4F86F4339C}" destId="{C915EADB-ABD7-49D4-B19B-49AB12FD1579}" srcOrd="2" destOrd="0" parTransId="{6C88472E-ABC8-4FBB-B6B6-97FEC3A70B47}" sibTransId="{3375FD16-1451-41B0-A842-2811F88CFCEB}"/>
    <dgm:cxn modelId="{76C04582-4D11-4B60-8A7E-DDAC9199B71D}" srcId="{81DDD7D8-57E9-4F84-B82D-FD4F86F4339C}" destId="{D35EC7D7-3462-437E-9061-BC899D08B223}" srcOrd="3" destOrd="0" parTransId="{64BD69F7-F8AE-49FC-B1A9-01A2F6BAF0FD}" sibTransId="{98390F5E-AC78-4743-89AA-B2EEB8D905B4}"/>
    <dgm:cxn modelId="{88B7FEE1-F93B-43D0-BB10-10DC9E0C22F3}" type="presOf" srcId="{B47977D7-D906-4C71-948F-E84054994BA8}" destId="{35CF6F3A-4EC8-4CA4-847A-BE1E91C54699}" srcOrd="0" destOrd="0" presId="urn:microsoft.com/office/officeart/2005/8/layout/matrix3"/>
    <dgm:cxn modelId="{1DCBF92D-7BA5-48F9-B605-615E62935E42}" srcId="{81DDD7D8-57E9-4F84-B82D-FD4F86F4339C}" destId="{B47977D7-D906-4C71-948F-E84054994BA8}" srcOrd="0" destOrd="0" parTransId="{4A9C1742-60A7-45C9-A636-848C0BFBEF2B}" sibTransId="{704F9BFB-18E4-45D9-8275-E65DBB3C37B0}"/>
    <dgm:cxn modelId="{91D0D233-6EB4-4A8A-B045-1FB97E2212A5}" type="presOf" srcId="{D35EC7D7-3462-437E-9061-BC899D08B223}" destId="{FAC94F96-BA12-4126-9411-920B3A3BF5C9}" srcOrd="0" destOrd="0" presId="urn:microsoft.com/office/officeart/2005/8/layout/matrix3"/>
    <dgm:cxn modelId="{1704D1FB-967B-4D8E-A430-109325714653}" type="presOf" srcId="{81DDD7D8-57E9-4F84-B82D-FD4F86F4339C}" destId="{4AC77B60-ED50-46E7-BD32-1AADF7C69189}" srcOrd="0" destOrd="0" presId="urn:microsoft.com/office/officeart/2005/8/layout/matrix3"/>
    <dgm:cxn modelId="{21B20FD5-512A-48AD-AFB0-E02C16D55630}" type="presOf" srcId="{7D6E894F-F803-4A0D-8CBE-204326C0F378}" destId="{4F114B6F-7493-4499-A71A-EB101DDDEEFD}" srcOrd="0" destOrd="0" presId="urn:microsoft.com/office/officeart/2005/8/layout/matrix3"/>
    <dgm:cxn modelId="{4659779A-F4BC-42D6-B767-91E1A653C854}" type="presParOf" srcId="{4AC77B60-ED50-46E7-BD32-1AADF7C69189}" destId="{A3EB3908-9BA2-411F-BD59-5A12AE276C68}" srcOrd="0" destOrd="0" presId="urn:microsoft.com/office/officeart/2005/8/layout/matrix3"/>
    <dgm:cxn modelId="{93191DDD-B2E0-4778-A910-260DA5A8C416}" type="presParOf" srcId="{4AC77B60-ED50-46E7-BD32-1AADF7C69189}" destId="{35CF6F3A-4EC8-4CA4-847A-BE1E91C54699}" srcOrd="1" destOrd="0" presId="urn:microsoft.com/office/officeart/2005/8/layout/matrix3"/>
    <dgm:cxn modelId="{1E10C117-A273-4117-9508-0F05E3EE1380}" type="presParOf" srcId="{4AC77B60-ED50-46E7-BD32-1AADF7C69189}" destId="{4F114B6F-7493-4499-A71A-EB101DDDEEFD}" srcOrd="2" destOrd="0" presId="urn:microsoft.com/office/officeart/2005/8/layout/matrix3"/>
    <dgm:cxn modelId="{1E7366E2-D81E-41B4-AAE6-CDB2DEDCC24C}" type="presParOf" srcId="{4AC77B60-ED50-46E7-BD32-1AADF7C69189}" destId="{9B346175-98D0-4E94-9D02-07D165C33C29}" srcOrd="3" destOrd="0" presId="urn:microsoft.com/office/officeart/2005/8/layout/matrix3"/>
    <dgm:cxn modelId="{F681C90A-4EDA-404F-957C-42EFAA1C7E68}" type="presParOf" srcId="{4AC77B60-ED50-46E7-BD32-1AADF7C69189}" destId="{FAC94F96-BA12-4126-9411-920B3A3BF5C9}"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DDD7D8-57E9-4F84-B82D-FD4F86F4339C}"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it-IT"/>
        </a:p>
      </dgm:t>
    </dgm:pt>
    <dgm:pt modelId="{B47977D7-D906-4C71-948F-E84054994BA8}">
      <dgm:prSet custT="1"/>
      <dgm:spPr>
        <a:solidFill>
          <a:schemeClr val="bg1">
            <a:lumMod val="75000"/>
          </a:schemeClr>
        </a:solidFill>
      </dgm:spPr>
      <dgm:t>
        <a:bodyPr/>
        <a:lstStyle/>
        <a:p>
          <a:pPr rtl="0"/>
          <a:r>
            <a:rPr lang="it-IT" sz="1200" b="1" dirty="0" smtClean="0"/>
            <a:t>Suolo</a:t>
          </a:r>
          <a:endParaRPr lang="it-IT" sz="1200" b="1" dirty="0"/>
        </a:p>
      </dgm:t>
    </dgm:pt>
    <dgm:pt modelId="{4A9C1742-60A7-45C9-A636-848C0BFBEF2B}" type="parTrans" cxnId="{1DCBF92D-7BA5-48F9-B605-615E62935E42}">
      <dgm:prSet/>
      <dgm:spPr/>
      <dgm:t>
        <a:bodyPr/>
        <a:lstStyle/>
        <a:p>
          <a:endParaRPr lang="it-IT"/>
        </a:p>
      </dgm:t>
    </dgm:pt>
    <dgm:pt modelId="{704F9BFB-18E4-45D9-8275-E65DBB3C37B0}" type="sibTrans" cxnId="{1DCBF92D-7BA5-48F9-B605-615E62935E42}">
      <dgm:prSet/>
      <dgm:spPr/>
      <dgm:t>
        <a:bodyPr/>
        <a:lstStyle/>
        <a:p>
          <a:endParaRPr lang="it-IT"/>
        </a:p>
      </dgm:t>
    </dgm:pt>
    <dgm:pt modelId="{C915EADB-ABD7-49D4-B19B-49AB12FD1579}">
      <dgm:prSet custT="1"/>
      <dgm:spPr>
        <a:solidFill>
          <a:schemeClr val="bg1">
            <a:lumMod val="75000"/>
          </a:schemeClr>
        </a:solidFill>
      </dgm:spPr>
      <dgm:t>
        <a:bodyPr/>
        <a:lstStyle/>
        <a:p>
          <a:pPr rtl="0"/>
          <a:r>
            <a:rPr lang="it-IT" sz="1200" dirty="0" smtClean="0"/>
            <a:t>Elementi strutturalmente connessi</a:t>
          </a:r>
          <a:endParaRPr lang="it-IT" sz="1200" dirty="0"/>
        </a:p>
      </dgm:t>
    </dgm:pt>
    <dgm:pt modelId="{6C88472E-ABC8-4FBB-B6B6-97FEC3A70B47}" type="parTrans" cxnId="{5C7D6C36-C5DF-46B6-AF45-CD105D0E6426}">
      <dgm:prSet/>
      <dgm:spPr/>
      <dgm:t>
        <a:bodyPr/>
        <a:lstStyle/>
        <a:p>
          <a:endParaRPr lang="it-IT"/>
        </a:p>
      </dgm:t>
    </dgm:pt>
    <dgm:pt modelId="{3375FD16-1451-41B0-A842-2811F88CFCEB}" type="sibTrans" cxnId="{5C7D6C36-C5DF-46B6-AF45-CD105D0E6426}">
      <dgm:prSet/>
      <dgm:spPr/>
      <dgm:t>
        <a:bodyPr/>
        <a:lstStyle/>
        <a:p>
          <a:endParaRPr lang="it-IT"/>
        </a:p>
      </dgm:t>
    </dgm:pt>
    <dgm:pt modelId="{D35EC7D7-3462-437E-9061-BC899D08B223}">
      <dgm:prSet custT="1"/>
      <dgm:spPr>
        <a:solidFill>
          <a:schemeClr val="bg1">
            <a:lumMod val="75000"/>
          </a:schemeClr>
        </a:solidFill>
      </dgm:spPr>
      <dgm:t>
        <a:bodyPr/>
        <a:lstStyle/>
        <a:p>
          <a:pPr rtl="0"/>
          <a:r>
            <a:rPr lang="it-IT" sz="1200" dirty="0" smtClean="0"/>
            <a:t>Componenti impiantistiche</a:t>
          </a:r>
          <a:endParaRPr lang="it-IT" sz="1200" dirty="0"/>
        </a:p>
      </dgm:t>
    </dgm:pt>
    <dgm:pt modelId="{64BD69F7-F8AE-49FC-B1A9-01A2F6BAF0FD}" type="parTrans" cxnId="{76C04582-4D11-4B60-8A7E-DDAC9199B71D}">
      <dgm:prSet/>
      <dgm:spPr/>
      <dgm:t>
        <a:bodyPr/>
        <a:lstStyle/>
        <a:p>
          <a:endParaRPr lang="it-IT"/>
        </a:p>
      </dgm:t>
    </dgm:pt>
    <dgm:pt modelId="{98390F5E-AC78-4743-89AA-B2EEB8D905B4}" type="sibTrans" cxnId="{76C04582-4D11-4B60-8A7E-DDAC9199B71D}">
      <dgm:prSet/>
      <dgm:spPr/>
      <dgm:t>
        <a:bodyPr/>
        <a:lstStyle/>
        <a:p>
          <a:endParaRPr lang="it-IT"/>
        </a:p>
      </dgm:t>
    </dgm:pt>
    <dgm:pt modelId="{7D6E894F-F803-4A0D-8CBE-204326C0F378}">
      <dgm:prSet custT="1"/>
      <dgm:spPr>
        <a:solidFill>
          <a:schemeClr val="accent1">
            <a:lumMod val="75000"/>
          </a:schemeClr>
        </a:solidFill>
      </dgm:spPr>
      <dgm:t>
        <a:bodyPr/>
        <a:lstStyle/>
        <a:p>
          <a:pPr rtl="0"/>
          <a:r>
            <a:rPr lang="it-IT" sz="1200" b="1" dirty="0" smtClean="0"/>
            <a:t>Costruzioni</a:t>
          </a:r>
          <a:endParaRPr lang="it-IT" sz="1200" b="1" dirty="0"/>
        </a:p>
      </dgm:t>
    </dgm:pt>
    <dgm:pt modelId="{14851F10-6D76-4698-9CD9-88823419130C}" type="sibTrans" cxnId="{D43DF4A2-4016-46C7-BF0F-31AF18079CE1}">
      <dgm:prSet/>
      <dgm:spPr/>
      <dgm:t>
        <a:bodyPr/>
        <a:lstStyle/>
        <a:p>
          <a:endParaRPr lang="it-IT"/>
        </a:p>
      </dgm:t>
    </dgm:pt>
    <dgm:pt modelId="{C3D68B09-A2FC-46D5-A193-22BFA66E7FE3}" type="parTrans" cxnId="{D43DF4A2-4016-46C7-BF0F-31AF18079CE1}">
      <dgm:prSet/>
      <dgm:spPr/>
      <dgm:t>
        <a:bodyPr/>
        <a:lstStyle/>
        <a:p>
          <a:endParaRPr lang="it-IT"/>
        </a:p>
      </dgm:t>
    </dgm:pt>
    <dgm:pt modelId="{4AC77B60-ED50-46E7-BD32-1AADF7C69189}" type="pres">
      <dgm:prSet presAssocID="{81DDD7D8-57E9-4F84-B82D-FD4F86F4339C}" presName="matrix" presStyleCnt="0">
        <dgm:presLayoutVars>
          <dgm:chMax val="1"/>
          <dgm:dir/>
          <dgm:resizeHandles val="exact"/>
        </dgm:presLayoutVars>
      </dgm:prSet>
      <dgm:spPr/>
      <dgm:t>
        <a:bodyPr/>
        <a:lstStyle/>
        <a:p>
          <a:endParaRPr lang="it-IT"/>
        </a:p>
      </dgm:t>
    </dgm:pt>
    <dgm:pt modelId="{A3EB3908-9BA2-411F-BD59-5A12AE276C68}" type="pres">
      <dgm:prSet presAssocID="{81DDD7D8-57E9-4F84-B82D-FD4F86F4339C}" presName="diamond" presStyleLbl="bgShp" presStyleIdx="0" presStyleCnt="1"/>
      <dgm:spPr>
        <a:solidFill>
          <a:schemeClr val="bg1">
            <a:lumMod val="75000"/>
          </a:schemeClr>
        </a:solidFill>
      </dgm:spPr>
    </dgm:pt>
    <dgm:pt modelId="{35CF6F3A-4EC8-4CA4-847A-BE1E91C54699}" type="pres">
      <dgm:prSet presAssocID="{81DDD7D8-57E9-4F84-B82D-FD4F86F4339C}" presName="quad1" presStyleLbl="node1" presStyleIdx="0" presStyleCnt="4" custScaleX="168128" custLinFactNeighborX="-34354">
        <dgm:presLayoutVars>
          <dgm:chMax val="0"/>
          <dgm:chPref val="0"/>
          <dgm:bulletEnabled val="1"/>
        </dgm:presLayoutVars>
      </dgm:prSet>
      <dgm:spPr/>
      <dgm:t>
        <a:bodyPr/>
        <a:lstStyle/>
        <a:p>
          <a:endParaRPr lang="it-IT"/>
        </a:p>
      </dgm:t>
    </dgm:pt>
    <dgm:pt modelId="{4F114B6F-7493-4499-A71A-EB101DDDEEFD}" type="pres">
      <dgm:prSet presAssocID="{81DDD7D8-57E9-4F84-B82D-FD4F86F4339C}" presName="quad2" presStyleLbl="node1" presStyleIdx="1" presStyleCnt="4" custScaleX="164963" custLinFactNeighborX="34676">
        <dgm:presLayoutVars>
          <dgm:chMax val="0"/>
          <dgm:chPref val="0"/>
          <dgm:bulletEnabled val="1"/>
        </dgm:presLayoutVars>
      </dgm:prSet>
      <dgm:spPr/>
      <dgm:t>
        <a:bodyPr/>
        <a:lstStyle/>
        <a:p>
          <a:endParaRPr lang="it-IT"/>
        </a:p>
      </dgm:t>
    </dgm:pt>
    <dgm:pt modelId="{9B346175-98D0-4E94-9D02-07D165C33C29}" type="pres">
      <dgm:prSet presAssocID="{81DDD7D8-57E9-4F84-B82D-FD4F86F4339C}" presName="quad3" presStyleLbl="node1" presStyleIdx="2" presStyleCnt="4" custScaleX="219705" custLinFactNeighborX="-60654">
        <dgm:presLayoutVars>
          <dgm:chMax val="0"/>
          <dgm:chPref val="0"/>
          <dgm:bulletEnabled val="1"/>
        </dgm:presLayoutVars>
      </dgm:prSet>
      <dgm:spPr/>
      <dgm:t>
        <a:bodyPr/>
        <a:lstStyle/>
        <a:p>
          <a:endParaRPr lang="it-IT"/>
        </a:p>
      </dgm:t>
    </dgm:pt>
    <dgm:pt modelId="{FAC94F96-BA12-4126-9411-920B3A3BF5C9}" type="pres">
      <dgm:prSet presAssocID="{81DDD7D8-57E9-4F84-B82D-FD4F86F4339C}" presName="quad4" presStyleLbl="node1" presStyleIdx="3" presStyleCnt="4" custScaleX="220504" custLinFactNeighborX="86081" custLinFactNeighborY="24359">
        <dgm:presLayoutVars>
          <dgm:chMax val="0"/>
          <dgm:chPref val="0"/>
          <dgm:bulletEnabled val="1"/>
        </dgm:presLayoutVars>
      </dgm:prSet>
      <dgm:spPr/>
      <dgm:t>
        <a:bodyPr/>
        <a:lstStyle/>
        <a:p>
          <a:endParaRPr lang="it-IT"/>
        </a:p>
      </dgm:t>
    </dgm:pt>
  </dgm:ptLst>
  <dgm:cxnLst>
    <dgm:cxn modelId="{437BCE2E-B687-4ADB-96E5-9445FF1A457C}" type="presOf" srcId="{B47977D7-D906-4C71-948F-E84054994BA8}" destId="{35CF6F3A-4EC8-4CA4-847A-BE1E91C54699}" srcOrd="0" destOrd="0" presId="urn:microsoft.com/office/officeart/2005/8/layout/matrix3"/>
    <dgm:cxn modelId="{D43DF4A2-4016-46C7-BF0F-31AF18079CE1}" srcId="{81DDD7D8-57E9-4F84-B82D-FD4F86F4339C}" destId="{7D6E894F-F803-4A0D-8CBE-204326C0F378}" srcOrd="1" destOrd="0" parTransId="{C3D68B09-A2FC-46D5-A193-22BFA66E7FE3}" sibTransId="{14851F10-6D76-4698-9CD9-88823419130C}"/>
    <dgm:cxn modelId="{20436E2E-8943-4EF2-A6B8-F73110DFFF4C}" type="presOf" srcId="{81DDD7D8-57E9-4F84-B82D-FD4F86F4339C}" destId="{4AC77B60-ED50-46E7-BD32-1AADF7C69189}" srcOrd="0" destOrd="0" presId="urn:microsoft.com/office/officeart/2005/8/layout/matrix3"/>
    <dgm:cxn modelId="{0B58C882-5845-4AED-8FD9-1BBA0658670C}" type="presOf" srcId="{C915EADB-ABD7-49D4-B19B-49AB12FD1579}" destId="{9B346175-98D0-4E94-9D02-07D165C33C29}" srcOrd="0" destOrd="0" presId="urn:microsoft.com/office/officeart/2005/8/layout/matrix3"/>
    <dgm:cxn modelId="{5C7D6C36-C5DF-46B6-AF45-CD105D0E6426}" srcId="{81DDD7D8-57E9-4F84-B82D-FD4F86F4339C}" destId="{C915EADB-ABD7-49D4-B19B-49AB12FD1579}" srcOrd="2" destOrd="0" parTransId="{6C88472E-ABC8-4FBB-B6B6-97FEC3A70B47}" sibTransId="{3375FD16-1451-41B0-A842-2811F88CFCEB}"/>
    <dgm:cxn modelId="{76C04582-4D11-4B60-8A7E-DDAC9199B71D}" srcId="{81DDD7D8-57E9-4F84-B82D-FD4F86F4339C}" destId="{D35EC7D7-3462-437E-9061-BC899D08B223}" srcOrd="3" destOrd="0" parTransId="{64BD69F7-F8AE-49FC-B1A9-01A2F6BAF0FD}" sibTransId="{98390F5E-AC78-4743-89AA-B2EEB8D905B4}"/>
    <dgm:cxn modelId="{EF3AE029-70C4-49C3-99CD-19CA4CEAA1DA}" type="presOf" srcId="{7D6E894F-F803-4A0D-8CBE-204326C0F378}" destId="{4F114B6F-7493-4499-A71A-EB101DDDEEFD}" srcOrd="0" destOrd="0" presId="urn:microsoft.com/office/officeart/2005/8/layout/matrix3"/>
    <dgm:cxn modelId="{1DCBF92D-7BA5-48F9-B605-615E62935E42}" srcId="{81DDD7D8-57E9-4F84-B82D-FD4F86F4339C}" destId="{B47977D7-D906-4C71-948F-E84054994BA8}" srcOrd="0" destOrd="0" parTransId="{4A9C1742-60A7-45C9-A636-848C0BFBEF2B}" sibTransId="{704F9BFB-18E4-45D9-8275-E65DBB3C37B0}"/>
    <dgm:cxn modelId="{E996900E-0513-4388-9298-C5CD2B54A1B4}" type="presOf" srcId="{D35EC7D7-3462-437E-9061-BC899D08B223}" destId="{FAC94F96-BA12-4126-9411-920B3A3BF5C9}" srcOrd="0" destOrd="0" presId="urn:microsoft.com/office/officeart/2005/8/layout/matrix3"/>
    <dgm:cxn modelId="{9B0B5436-871F-4AA2-86AC-5D3B4867599E}" type="presParOf" srcId="{4AC77B60-ED50-46E7-BD32-1AADF7C69189}" destId="{A3EB3908-9BA2-411F-BD59-5A12AE276C68}" srcOrd="0" destOrd="0" presId="urn:microsoft.com/office/officeart/2005/8/layout/matrix3"/>
    <dgm:cxn modelId="{1FE1FFA0-0A7A-44B5-B8A2-4FB03DCF0D9E}" type="presParOf" srcId="{4AC77B60-ED50-46E7-BD32-1AADF7C69189}" destId="{35CF6F3A-4EC8-4CA4-847A-BE1E91C54699}" srcOrd="1" destOrd="0" presId="urn:microsoft.com/office/officeart/2005/8/layout/matrix3"/>
    <dgm:cxn modelId="{4C0B41D2-648B-4DA6-B3CC-1394B1CE131B}" type="presParOf" srcId="{4AC77B60-ED50-46E7-BD32-1AADF7C69189}" destId="{4F114B6F-7493-4499-A71A-EB101DDDEEFD}" srcOrd="2" destOrd="0" presId="urn:microsoft.com/office/officeart/2005/8/layout/matrix3"/>
    <dgm:cxn modelId="{C902A0AD-D862-472D-8EAB-89EC7197C724}" type="presParOf" srcId="{4AC77B60-ED50-46E7-BD32-1AADF7C69189}" destId="{9B346175-98D0-4E94-9D02-07D165C33C29}" srcOrd="3" destOrd="0" presId="urn:microsoft.com/office/officeart/2005/8/layout/matrix3"/>
    <dgm:cxn modelId="{6EA352F1-51DF-4E54-9147-B54C34C5BC13}" type="presParOf" srcId="{4AC77B60-ED50-46E7-BD32-1AADF7C69189}" destId="{FAC94F96-BA12-4126-9411-920B3A3BF5C9}"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DDD7D8-57E9-4F84-B82D-FD4F86F4339C}"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it-IT"/>
        </a:p>
      </dgm:t>
    </dgm:pt>
    <dgm:pt modelId="{B47977D7-D906-4C71-948F-E84054994BA8}">
      <dgm:prSet custT="1"/>
      <dgm:spPr>
        <a:solidFill>
          <a:schemeClr val="bg1">
            <a:lumMod val="75000"/>
          </a:schemeClr>
        </a:solidFill>
      </dgm:spPr>
      <dgm:t>
        <a:bodyPr/>
        <a:lstStyle/>
        <a:p>
          <a:pPr rtl="0"/>
          <a:r>
            <a:rPr lang="it-IT" sz="1200" b="1" dirty="0" smtClean="0"/>
            <a:t>Suolo</a:t>
          </a:r>
          <a:endParaRPr lang="it-IT" sz="1200" b="1" dirty="0"/>
        </a:p>
      </dgm:t>
    </dgm:pt>
    <dgm:pt modelId="{4A9C1742-60A7-45C9-A636-848C0BFBEF2B}" type="parTrans" cxnId="{1DCBF92D-7BA5-48F9-B605-615E62935E42}">
      <dgm:prSet/>
      <dgm:spPr/>
      <dgm:t>
        <a:bodyPr/>
        <a:lstStyle/>
        <a:p>
          <a:endParaRPr lang="it-IT"/>
        </a:p>
      </dgm:t>
    </dgm:pt>
    <dgm:pt modelId="{704F9BFB-18E4-45D9-8275-E65DBB3C37B0}" type="sibTrans" cxnId="{1DCBF92D-7BA5-48F9-B605-615E62935E42}">
      <dgm:prSet/>
      <dgm:spPr/>
      <dgm:t>
        <a:bodyPr/>
        <a:lstStyle/>
        <a:p>
          <a:endParaRPr lang="it-IT"/>
        </a:p>
      </dgm:t>
    </dgm:pt>
    <dgm:pt modelId="{C915EADB-ABD7-49D4-B19B-49AB12FD1579}">
      <dgm:prSet custT="1"/>
      <dgm:spPr>
        <a:solidFill>
          <a:schemeClr val="bg1">
            <a:lumMod val="75000"/>
          </a:schemeClr>
        </a:solidFill>
      </dgm:spPr>
      <dgm:t>
        <a:bodyPr/>
        <a:lstStyle/>
        <a:p>
          <a:pPr rtl="0"/>
          <a:r>
            <a:rPr lang="it-IT" sz="1200" dirty="0" smtClean="0"/>
            <a:t>Elementi strutturalmente connessi</a:t>
          </a:r>
          <a:endParaRPr lang="it-IT" sz="1200" dirty="0"/>
        </a:p>
      </dgm:t>
    </dgm:pt>
    <dgm:pt modelId="{6C88472E-ABC8-4FBB-B6B6-97FEC3A70B47}" type="parTrans" cxnId="{5C7D6C36-C5DF-46B6-AF45-CD105D0E6426}">
      <dgm:prSet/>
      <dgm:spPr/>
      <dgm:t>
        <a:bodyPr/>
        <a:lstStyle/>
        <a:p>
          <a:endParaRPr lang="it-IT"/>
        </a:p>
      </dgm:t>
    </dgm:pt>
    <dgm:pt modelId="{3375FD16-1451-41B0-A842-2811F88CFCEB}" type="sibTrans" cxnId="{5C7D6C36-C5DF-46B6-AF45-CD105D0E6426}">
      <dgm:prSet/>
      <dgm:spPr/>
      <dgm:t>
        <a:bodyPr/>
        <a:lstStyle/>
        <a:p>
          <a:endParaRPr lang="it-IT"/>
        </a:p>
      </dgm:t>
    </dgm:pt>
    <dgm:pt modelId="{D35EC7D7-3462-437E-9061-BC899D08B223}">
      <dgm:prSet custT="1"/>
      <dgm:spPr>
        <a:solidFill>
          <a:schemeClr val="bg1">
            <a:lumMod val="75000"/>
          </a:schemeClr>
        </a:solidFill>
      </dgm:spPr>
      <dgm:t>
        <a:bodyPr/>
        <a:lstStyle/>
        <a:p>
          <a:pPr rtl="0"/>
          <a:r>
            <a:rPr lang="it-IT" sz="1200" dirty="0" smtClean="0"/>
            <a:t>Componenti impiantistiche</a:t>
          </a:r>
          <a:endParaRPr lang="it-IT" sz="1200" dirty="0"/>
        </a:p>
      </dgm:t>
    </dgm:pt>
    <dgm:pt modelId="{64BD69F7-F8AE-49FC-B1A9-01A2F6BAF0FD}" type="parTrans" cxnId="{76C04582-4D11-4B60-8A7E-DDAC9199B71D}">
      <dgm:prSet/>
      <dgm:spPr/>
      <dgm:t>
        <a:bodyPr/>
        <a:lstStyle/>
        <a:p>
          <a:endParaRPr lang="it-IT"/>
        </a:p>
      </dgm:t>
    </dgm:pt>
    <dgm:pt modelId="{98390F5E-AC78-4743-89AA-B2EEB8D905B4}" type="sibTrans" cxnId="{76C04582-4D11-4B60-8A7E-DDAC9199B71D}">
      <dgm:prSet/>
      <dgm:spPr/>
      <dgm:t>
        <a:bodyPr/>
        <a:lstStyle/>
        <a:p>
          <a:endParaRPr lang="it-IT"/>
        </a:p>
      </dgm:t>
    </dgm:pt>
    <dgm:pt modelId="{7D6E894F-F803-4A0D-8CBE-204326C0F378}">
      <dgm:prSet custT="1"/>
      <dgm:spPr>
        <a:solidFill>
          <a:schemeClr val="accent1">
            <a:lumMod val="75000"/>
          </a:schemeClr>
        </a:solidFill>
      </dgm:spPr>
      <dgm:t>
        <a:bodyPr/>
        <a:lstStyle/>
        <a:p>
          <a:pPr rtl="0"/>
          <a:r>
            <a:rPr lang="it-IT" sz="1200" b="1" dirty="0" smtClean="0"/>
            <a:t>Costruzioni</a:t>
          </a:r>
          <a:endParaRPr lang="it-IT" sz="1200" b="1" dirty="0"/>
        </a:p>
      </dgm:t>
    </dgm:pt>
    <dgm:pt modelId="{14851F10-6D76-4698-9CD9-88823419130C}" type="sibTrans" cxnId="{D43DF4A2-4016-46C7-BF0F-31AF18079CE1}">
      <dgm:prSet/>
      <dgm:spPr/>
      <dgm:t>
        <a:bodyPr/>
        <a:lstStyle/>
        <a:p>
          <a:endParaRPr lang="it-IT"/>
        </a:p>
      </dgm:t>
    </dgm:pt>
    <dgm:pt modelId="{C3D68B09-A2FC-46D5-A193-22BFA66E7FE3}" type="parTrans" cxnId="{D43DF4A2-4016-46C7-BF0F-31AF18079CE1}">
      <dgm:prSet/>
      <dgm:spPr/>
      <dgm:t>
        <a:bodyPr/>
        <a:lstStyle/>
        <a:p>
          <a:endParaRPr lang="it-IT"/>
        </a:p>
      </dgm:t>
    </dgm:pt>
    <dgm:pt modelId="{4AC77B60-ED50-46E7-BD32-1AADF7C69189}" type="pres">
      <dgm:prSet presAssocID="{81DDD7D8-57E9-4F84-B82D-FD4F86F4339C}" presName="matrix" presStyleCnt="0">
        <dgm:presLayoutVars>
          <dgm:chMax val="1"/>
          <dgm:dir/>
          <dgm:resizeHandles val="exact"/>
        </dgm:presLayoutVars>
      </dgm:prSet>
      <dgm:spPr/>
      <dgm:t>
        <a:bodyPr/>
        <a:lstStyle/>
        <a:p>
          <a:endParaRPr lang="it-IT"/>
        </a:p>
      </dgm:t>
    </dgm:pt>
    <dgm:pt modelId="{A3EB3908-9BA2-411F-BD59-5A12AE276C68}" type="pres">
      <dgm:prSet presAssocID="{81DDD7D8-57E9-4F84-B82D-FD4F86F4339C}" presName="diamond" presStyleLbl="bgShp" presStyleIdx="0" presStyleCnt="1"/>
      <dgm:spPr>
        <a:solidFill>
          <a:schemeClr val="bg1">
            <a:lumMod val="75000"/>
          </a:schemeClr>
        </a:solidFill>
      </dgm:spPr>
    </dgm:pt>
    <dgm:pt modelId="{35CF6F3A-4EC8-4CA4-847A-BE1E91C54699}" type="pres">
      <dgm:prSet presAssocID="{81DDD7D8-57E9-4F84-B82D-FD4F86F4339C}" presName="quad1" presStyleLbl="node1" presStyleIdx="0" presStyleCnt="4" custScaleX="168128" custLinFactNeighborX="-34354">
        <dgm:presLayoutVars>
          <dgm:chMax val="0"/>
          <dgm:chPref val="0"/>
          <dgm:bulletEnabled val="1"/>
        </dgm:presLayoutVars>
      </dgm:prSet>
      <dgm:spPr/>
      <dgm:t>
        <a:bodyPr/>
        <a:lstStyle/>
        <a:p>
          <a:endParaRPr lang="it-IT"/>
        </a:p>
      </dgm:t>
    </dgm:pt>
    <dgm:pt modelId="{4F114B6F-7493-4499-A71A-EB101DDDEEFD}" type="pres">
      <dgm:prSet presAssocID="{81DDD7D8-57E9-4F84-B82D-FD4F86F4339C}" presName="quad2" presStyleLbl="node1" presStyleIdx="1" presStyleCnt="4" custScaleX="164963" custLinFactNeighborX="34676">
        <dgm:presLayoutVars>
          <dgm:chMax val="0"/>
          <dgm:chPref val="0"/>
          <dgm:bulletEnabled val="1"/>
        </dgm:presLayoutVars>
      </dgm:prSet>
      <dgm:spPr/>
      <dgm:t>
        <a:bodyPr/>
        <a:lstStyle/>
        <a:p>
          <a:endParaRPr lang="it-IT"/>
        </a:p>
      </dgm:t>
    </dgm:pt>
    <dgm:pt modelId="{9B346175-98D0-4E94-9D02-07D165C33C29}" type="pres">
      <dgm:prSet presAssocID="{81DDD7D8-57E9-4F84-B82D-FD4F86F4339C}" presName="quad3" presStyleLbl="node1" presStyleIdx="2" presStyleCnt="4" custScaleX="219705" custLinFactNeighborX="-60654">
        <dgm:presLayoutVars>
          <dgm:chMax val="0"/>
          <dgm:chPref val="0"/>
          <dgm:bulletEnabled val="1"/>
        </dgm:presLayoutVars>
      </dgm:prSet>
      <dgm:spPr/>
      <dgm:t>
        <a:bodyPr/>
        <a:lstStyle/>
        <a:p>
          <a:endParaRPr lang="it-IT"/>
        </a:p>
      </dgm:t>
    </dgm:pt>
    <dgm:pt modelId="{FAC94F96-BA12-4126-9411-920B3A3BF5C9}" type="pres">
      <dgm:prSet presAssocID="{81DDD7D8-57E9-4F84-B82D-FD4F86F4339C}" presName="quad4" presStyleLbl="node1" presStyleIdx="3" presStyleCnt="4" custScaleX="220504" custLinFactNeighborX="86081" custLinFactNeighborY="24359">
        <dgm:presLayoutVars>
          <dgm:chMax val="0"/>
          <dgm:chPref val="0"/>
          <dgm:bulletEnabled val="1"/>
        </dgm:presLayoutVars>
      </dgm:prSet>
      <dgm:spPr/>
      <dgm:t>
        <a:bodyPr/>
        <a:lstStyle/>
        <a:p>
          <a:endParaRPr lang="it-IT"/>
        </a:p>
      </dgm:t>
    </dgm:pt>
  </dgm:ptLst>
  <dgm:cxnLst>
    <dgm:cxn modelId="{2FB6351A-28DE-4ACF-9B7C-9CED5F19B855}" type="presOf" srcId="{C915EADB-ABD7-49D4-B19B-49AB12FD1579}" destId="{9B346175-98D0-4E94-9D02-07D165C33C29}" srcOrd="0" destOrd="0" presId="urn:microsoft.com/office/officeart/2005/8/layout/matrix3"/>
    <dgm:cxn modelId="{AC357CD6-D148-453B-86B3-38D6595097C7}" type="presOf" srcId="{81DDD7D8-57E9-4F84-B82D-FD4F86F4339C}" destId="{4AC77B60-ED50-46E7-BD32-1AADF7C69189}" srcOrd="0" destOrd="0" presId="urn:microsoft.com/office/officeart/2005/8/layout/matrix3"/>
    <dgm:cxn modelId="{D43DF4A2-4016-46C7-BF0F-31AF18079CE1}" srcId="{81DDD7D8-57E9-4F84-B82D-FD4F86F4339C}" destId="{7D6E894F-F803-4A0D-8CBE-204326C0F378}" srcOrd="1" destOrd="0" parTransId="{C3D68B09-A2FC-46D5-A193-22BFA66E7FE3}" sibTransId="{14851F10-6D76-4698-9CD9-88823419130C}"/>
    <dgm:cxn modelId="{5C7D6C36-C5DF-46B6-AF45-CD105D0E6426}" srcId="{81DDD7D8-57E9-4F84-B82D-FD4F86F4339C}" destId="{C915EADB-ABD7-49D4-B19B-49AB12FD1579}" srcOrd="2" destOrd="0" parTransId="{6C88472E-ABC8-4FBB-B6B6-97FEC3A70B47}" sibTransId="{3375FD16-1451-41B0-A842-2811F88CFCEB}"/>
    <dgm:cxn modelId="{76C04582-4D11-4B60-8A7E-DDAC9199B71D}" srcId="{81DDD7D8-57E9-4F84-B82D-FD4F86F4339C}" destId="{D35EC7D7-3462-437E-9061-BC899D08B223}" srcOrd="3" destOrd="0" parTransId="{64BD69F7-F8AE-49FC-B1A9-01A2F6BAF0FD}" sibTransId="{98390F5E-AC78-4743-89AA-B2EEB8D905B4}"/>
    <dgm:cxn modelId="{1DCBF92D-7BA5-48F9-B605-615E62935E42}" srcId="{81DDD7D8-57E9-4F84-B82D-FD4F86F4339C}" destId="{B47977D7-D906-4C71-948F-E84054994BA8}" srcOrd="0" destOrd="0" parTransId="{4A9C1742-60A7-45C9-A636-848C0BFBEF2B}" sibTransId="{704F9BFB-18E4-45D9-8275-E65DBB3C37B0}"/>
    <dgm:cxn modelId="{1A53807C-37A4-4A95-B322-EEDC469BC568}" type="presOf" srcId="{B47977D7-D906-4C71-948F-E84054994BA8}" destId="{35CF6F3A-4EC8-4CA4-847A-BE1E91C54699}" srcOrd="0" destOrd="0" presId="urn:microsoft.com/office/officeart/2005/8/layout/matrix3"/>
    <dgm:cxn modelId="{053AD79C-4C5A-4BDD-ADB6-BCAACE0928B7}" type="presOf" srcId="{7D6E894F-F803-4A0D-8CBE-204326C0F378}" destId="{4F114B6F-7493-4499-A71A-EB101DDDEEFD}" srcOrd="0" destOrd="0" presId="urn:microsoft.com/office/officeart/2005/8/layout/matrix3"/>
    <dgm:cxn modelId="{A4078C8F-EAF2-4F07-811B-4094601E1D40}" type="presOf" srcId="{D35EC7D7-3462-437E-9061-BC899D08B223}" destId="{FAC94F96-BA12-4126-9411-920B3A3BF5C9}" srcOrd="0" destOrd="0" presId="urn:microsoft.com/office/officeart/2005/8/layout/matrix3"/>
    <dgm:cxn modelId="{1F622546-20AF-465B-BC40-492770994751}" type="presParOf" srcId="{4AC77B60-ED50-46E7-BD32-1AADF7C69189}" destId="{A3EB3908-9BA2-411F-BD59-5A12AE276C68}" srcOrd="0" destOrd="0" presId="urn:microsoft.com/office/officeart/2005/8/layout/matrix3"/>
    <dgm:cxn modelId="{FC46ABF4-E363-4229-803C-AE42D8F42BCA}" type="presParOf" srcId="{4AC77B60-ED50-46E7-BD32-1AADF7C69189}" destId="{35CF6F3A-4EC8-4CA4-847A-BE1E91C54699}" srcOrd="1" destOrd="0" presId="urn:microsoft.com/office/officeart/2005/8/layout/matrix3"/>
    <dgm:cxn modelId="{2EB60E0A-9DAA-4963-9CF6-20B47F7886F8}" type="presParOf" srcId="{4AC77B60-ED50-46E7-BD32-1AADF7C69189}" destId="{4F114B6F-7493-4499-A71A-EB101DDDEEFD}" srcOrd="2" destOrd="0" presId="urn:microsoft.com/office/officeart/2005/8/layout/matrix3"/>
    <dgm:cxn modelId="{527E27CD-A4D5-43E0-B8FB-CA9B084DC5A2}" type="presParOf" srcId="{4AC77B60-ED50-46E7-BD32-1AADF7C69189}" destId="{9B346175-98D0-4E94-9D02-07D165C33C29}" srcOrd="3" destOrd="0" presId="urn:microsoft.com/office/officeart/2005/8/layout/matrix3"/>
    <dgm:cxn modelId="{EBB78C21-6108-4B4A-BBC8-3A6F2EE6FD67}" type="presParOf" srcId="{4AC77B60-ED50-46E7-BD32-1AADF7C69189}" destId="{FAC94F96-BA12-4126-9411-920B3A3BF5C9}"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DDD7D8-57E9-4F84-B82D-FD4F86F4339C}"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it-IT"/>
        </a:p>
      </dgm:t>
    </dgm:pt>
    <dgm:pt modelId="{B47977D7-D906-4C71-948F-E84054994BA8}">
      <dgm:prSet custT="1"/>
      <dgm:spPr>
        <a:solidFill>
          <a:schemeClr val="bg1">
            <a:lumMod val="75000"/>
          </a:schemeClr>
        </a:solidFill>
      </dgm:spPr>
      <dgm:t>
        <a:bodyPr/>
        <a:lstStyle/>
        <a:p>
          <a:pPr rtl="0"/>
          <a:r>
            <a:rPr lang="it-IT" sz="1200" b="1" dirty="0" smtClean="0"/>
            <a:t>Suolo</a:t>
          </a:r>
          <a:endParaRPr lang="it-IT" sz="1200" b="1" dirty="0"/>
        </a:p>
      </dgm:t>
    </dgm:pt>
    <dgm:pt modelId="{4A9C1742-60A7-45C9-A636-848C0BFBEF2B}" type="parTrans" cxnId="{1DCBF92D-7BA5-48F9-B605-615E62935E42}">
      <dgm:prSet/>
      <dgm:spPr/>
      <dgm:t>
        <a:bodyPr/>
        <a:lstStyle/>
        <a:p>
          <a:endParaRPr lang="it-IT"/>
        </a:p>
      </dgm:t>
    </dgm:pt>
    <dgm:pt modelId="{704F9BFB-18E4-45D9-8275-E65DBB3C37B0}" type="sibTrans" cxnId="{1DCBF92D-7BA5-48F9-B605-615E62935E42}">
      <dgm:prSet/>
      <dgm:spPr/>
      <dgm:t>
        <a:bodyPr/>
        <a:lstStyle/>
        <a:p>
          <a:endParaRPr lang="it-IT"/>
        </a:p>
      </dgm:t>
    </dgm:pt>
    <dgm:pt modelId="{C915EADB-ABD7-49D4-B19B-49AB12FD1579}">
      <dgm:prSet custT="1"/>
      <dgm:spPr>
        <a:solidFill>
          <a:schemeClr val="bg1">
            <a:lumMod val="75000"/>
          </a:schemeClr>
        </a:solidFill>
      </dgm:spPr>
      <dgm:t>
        <a:bodyPr/>
        <a:lstStyle/>
        <a:p>
          <a:pPr rtl="0"/>
          <a:r>
            <a:rPr lang="it-IT" sz="1200" dirty="0" smtClean="0"/>
            <a:t>Elementi strutturalmente connessi</a:t>
          </a:r>
          <a:endParaRPr lang="it-IT" sz="1200" dirty="0"/>
        </a:p>
      </dgm:t>
    </dgm:pt>
    <dgm:pt modelId="{6C88472E-ABC8-4FBB-B6B6-97FEC3A70B47}" type="parTrans" cxnId="{5C7D6C36-C5DF-46B6-AF45-CD105D0E6426}">
      <dgm:prSet/>
      <dgm:spPr/>
      <dgm:t>
        <a:bodyPr/>
        <a:lstStyle/>
        <a:p>
          <a:endParaRPr lang="it-IT"/>
        </a:p>
      </dgm:t>
    </dgm:pt>
    <dgm:pt modelId="{3375FD16-1451-41B0-A842-2811F88CFCEB}" type="sibTrans" cxnId="{5C7D6C36-C5DF-46B6-AF45-CD105D0E6426}">
      <dgm:prSet/>
      <dgm:spPr/>
      <dgm:t>
        <a:bodyPr/>
        <a:lstStyle/>
        <a:p>
          <a:endParaRPr lang="it-IT"/>
        </a:p>
      </dgm:t>
    </dgm:pt>
    <dgm:pt modelId="{D35EC7D7-3462-437E-9061-BC899D08B223}">
      <dgm:prSet custT="1"/>
      <dgm:spPr>
        <a:solidFill>
          <a:schemeClr val="bg1">
            <a:lumMod val="75000"/>
          </a:schemeClr>
        </a:solidFill>
      </dgm:spPr>
      <dgm:t>
        <a:bodyPr/>
        <a:lstStyle/>
        <a:p>
          <a:pPr rtl="0"/>
          <a:r>
            <a:rPr lang="it-IT" sz="1200" dirty="0" smtClean="0"/>
            <a:t>Componenti impiantistiche</a:t>
          </a:r>
          <a:endParaRPr lang="it-IT" sz="1200" dirty="0"/>
        </a:p>
      </dgm:t>
    </dgm:pt>
    <dgm:pt modelId="{64BD69F7-F8AE-49FC-B1A9-01A2F6BAF0FD}" type="parTrans" cxnId="{76C04582-4D11-4B60-8A7E-DDAC9199B71D}">
      <dgm:prSet/>
      <dgm:spPr/>
      <dgm:t>
        <a:bodyPr/>
        <a:lstStyle/>
        <a:p>
          <a:endParaRPr lang="it-IT"/>
        </a:p>
      </dgm:t>
    </dgm:pt>
    <dgm:pt modelId="{98390F5E-AC78-4743-89AA-B2EEB8D905B4}" type="sibTrans" cxnId="{76C04582-4D11-4B60-8A7E-DDAC9199B71D}">
      <dgm:prSet/>
      <dgm:spPr/>
      <dgm:t>
        <a:bodyPr/>
        <a:lstStyle/>
        <a:p>
          <a:endParaRPr lang="it-IT"/>
        </a:p>
      </dgm:t>
    </dgm:pt>
    <dgm:pt modelId="{7D6E894F-F803-4A0D-8CBE-204326C0F378}">
      <dgm:prSet custT="1"/>
      <dgm:spPr>
        <a:solidFill>
          <a:schemeClr val="accent1">
            <a:lumMod val="75000"/>
          </a:schemeClr>
        </a:solidFill>
      </dgm:spPr>
      <dgm:t>
        <a:bodyPr/>
        <a:lstStyle/>
        <a:p>
          <a:pPr rtl="0"/>
          <a:r>
            <a:rPr lang="it-IT" sz="1200" b="1" dirty="0" smtClean="0"/>
            <a:t>Costruzioni</a:t>
          </a:r>
          <a:endParaRPr lang="it-IT" sz="1200" b="1" dirty="0"/>
        </a:p>
      </dgm:t>
    </dgm:pt>
    <dgm:pt modelId="{14851F10-6D76-4698-9CD9-88823419130C}" type="sibTrans" cxnId="{D43DF4A2-4016-46C7-BF0F-31AF18079CE1}">
      <dgm:prSet/>
      <dgm:spPr/>
      <dgm:t>
        <a:bodyPr/>
        <a:lstStyle/>
        <a:p>
          <a:endParaRPr lang="it-IT"/>
        </a:p>
      </dgm:t>
    </dgm:pt>
    <dgm:pt modelId="{C3D68B09-A2FC-46D5-A193-22BFA66E7FE3}" type="parTrans" cxnId="{D43DF4A2-4016-46C7-BF0F-31AF18079CE1}">
      <dgm:prSet/>
      <dgm:spPr/>
      <dgm:t>
        <a:bodyPr/>
        <a:lstStyle/>
        <a:p>
          <a:endParaRPr lang="it-IT"/>
        </a:p>
      </dgm:t>
    </dgm:pt>
    <dgm:pt modelId="{4AC77B60-ED50-46E7-BD32-1AADF7C69189}" type="pres">
      <dgm:prSet presAssocID="{81DDD7D8-57E9-4F84-B82D-FD4F86F4339C}" presName="matrix" presStyleCnt="0">
        <dgm:presLayoutVars>
          <dgm:chMax val="1"/>
          <dgm:dir/>
          <dgm:resizeHandles val="exact"/>
        </dgm:presLayoutVars>
      </dgm:prSet>
      <dgm:spPr/>
      <dgm:t>
        <a:bodyPr/>
        <a:lstStyle/>
        <a:p>
          <a:endParaRPr lang="it-IT"/>
        </a:p>
      </dgm:t>
    </dgm:pt>
    <dgm:pt modelId="{A3EB3908-9BA2-411F-BD59-5A12AE276C68}" type="pres">
      <dgm:prSet presAssocID="{81DDD7D8-57E9-4F84-B82D-FD4F86F4339C}" presName="diamond" presStyleLbl="bgShp" presStyleIdx="0" presStyleCnt="1"/>
      <dgm:spPr>
        <a:solidFill>
          <a:schemeClr val="bg1">
            <a:lumMod val="75000"/>
          </a:schemeClr>
        </a:solidFill>
      </dgm:spPr>
    </dgm:pt>
    <dgm:pt modelId="{35CF6F3A-4EC8-4CA4-847A-BE1E91C54699}" type="pres">
      <dgm:prSet presAssocID="{81DDD7D8-57E9-4F84-B82D-FD4F86F4339C}" presName="quad1" presStyleLbl="node1" presStyleIdx="0" presStyleCnt="4" custScaleX="168128" custLinFactNeighborX="-34354">
        <dgm:presLayoutVars>
          <dgm:chMax val="0"/>
          <dgm:chPref val="0"/>
          <dgm:bulletEnabled val="1"/>
        </dgm:presLayoutVars>
      </dgm:prSet>
      <dgm:spPr/>
      <dgm:t>
        <a:bodyPr/>
        <a:lstStyle/>
        <a:p>
          <a:endParaRPr lang="it-IT"/>
        </a:p>
      </dgm:t>
    </dgm:pt>
    <dgm:pt modelId="{4F114B6F-7493-4499-A71A-EB101DDDEEFD}" type="pres">
      <dgm:prSet presAssocID="{81DDD7D8-57E9-4F84-B82D-FD4F86F4339C}" presName="quad2" presStyleLbl="node1" presStyleIdx="1" presStyleCnt="4" custScaleX="164963" custLinFactNeighborX="34676">
        <dgm:presLayoutVars>
          <dgm:chMax val="0"/>
          <dgm:chPref val="0"/>
          <dgm:bulletEnabled val="1"/>
        </dgm:presLayoutVars>
      </dgm:prSet>
      <dgm:spPr/>
      <dgm:t>
        <a:bodyPr/>
        <a:lstStyle/>
        <a:p>
          <a:endParaRPr lang="it-IT"/>
        </a:p>
      </dgm:t>
    </dgm:pt>
    <dgm:pt modelId="{9B346175-98D0-4E94-9D02-07D165C33C29}" type="pres">
      <dgm:prSet presAssocID="{81DDD7D8-57E9-4F84-B82D-FD4F86F4339C}" presName="quad3" presStyleLbl="node1" presStyleIdx="2" presStyleCnt="4" custScaleX="219705" custLinFactNeighborX="-60654">
        <dgm:presLayoutVars>
          <dgm:chMax val="0"/>
          <dgm:chPref val="0"/>
          <dgm:bulletEnabled val="1"/>
        </dgm:presLayoutVars>
      </dgm:prSet>
      <dgm:spPr/>
      <dgm:t>
        <a:bodyPr/>
        <a:lstStyle/>
        <a:p>
          <a:endParaRPr lang="it-IT"/>
        </a:p>
      </dgm:t>
    </dgm:pt>
    <dgm:pt modelId="{FAC94F96-BA12-4126-9411-920B3A3BF5C9}" type="pres">
      <dgm:prSet presAssocID="{81DDD7D8-57E9-4F84-B82D-FD4F86F4339C}" presName="quad4" presStyleLbl="node1" presStyleIdx="3" presStyleCnt="4" custScaleX="220504" custLinFactNeighborX="86081" custLinFactNeighborY="24359">
        <dgm:presLayoutVars>
          <dgm:chMax val="0"/>
          <dgm:chPref val="0"/>
          <dgm:bulletEnabled val="1"/>
        </dgm:presLayoutVars>
      </dgm:prSet>
      <dgm:spPr/>
      <dgm:t>
        <a:bodyPr/>
        <a:lstStyle/>
        <a:p>
          <a:endParaRPr lang="it-IT"/>
        </a:p>
      </dgm:t>
    </dgm:pt>
  </dgm:ptLst>
  <dgm:cxnLst>
    <dgm:cxn modelId="{0281CE8F-B778-47FA-9746-D080F6CA1192}" type="presOf" srcId="{D35EC7D7-3462-437E-9061-BC899D08B223}" destId="{FAC94F96-BA12-4126-9411-920B3A3BF5C9}" srcOrd="0" destOrd="0" presId="urn:microsoft.com/office/officeart/2005/8/layout/matrix3"/>
    <dgm:cxn modelId="{15DBD6A7-A0FC-490A-BC55-887F2CFB5082}" type="presOf" srcId="{B47977D7-D906-4C71-948F-E84054994BA8}" destId="{35CF6F3A-4EC8-4CA4-847A-BE1E91C54699}" srcOrd="0" destOrd="0" presId="urn:microsoft.com/office/officeart/2005/8/layout/matrix3"/>
    <dgm:cxn modelId="{9ED899D8-6446-411D-989D-3187BBA81B57}" type="presOf" srcId="{81DDD7D8-57E9-4F84-B82D-FD4F86F4339C}" destId="{4AC77B60-ED50-46E7-BD32-1AADF7C69189}" srcOrd="0" destOrd="0" presId="urn:microsoft.com/office/officeart/2005/8/layout/matrix3"/>
    <dgm:cxn modelId="{D43DF4A2-4016-46C7-BF0F-31AF18079CE1}" srcId="{81DDD7D8-57E9-4F84-B82D-FD4F86F4339C}" destId="{7D6E894F-F803-4A0D-8CBE-204326C0F378}" srcOrd="1" destOrd="0" parTransId="{C3D68B09-A2FC-46D5-A193-22BFA66E7FE3}" sibTransId="{14851F10-6D76-4698-9CD9-88823419130C}"/>
    <dgm:cxn modelId="{5C7D6C36-C5DF-46B6-AF45-CD105D0E6426}" srcId="{81DDD7D8-57E9-4F84-B82D-FD4F86F4339C}" destId="{C915EADB-ABD7-49D4-B19B-49AB12FD1579}" srcOrd="2" destOrd="0" parTransId="{6C88472E-ABC8-4FBB-B6B6-97FEC3A70B47}" sibTransId="{3375FD16-1451-41B0-A842-2811F88CFCEB}"/>
    <dgm:cxn modelId="{76C04582-4D11-4B60-8A7E-DDAC9199B71D}" srcId="{81DDD7D8-57E9-4F84-B82D-FD4F86F4339C}" destId="{D35EC7D7-3462-437E-9061-BC899D08B223}" srcOrd="3" destOrd="0" parTransId="{64BD69F7-F8AE-49FC-B1A9-01A2F6BAF0FD}" sibTransId="{98390F5E-AC78-4743-89AA-B2EEB8D905B4}"/>
    <dgm:cxn modelId="{1DCBF92D-7BA5-48F9-B605-615E62935E42}" srcId="{81DDD7D8-57E9-4F84-B82D-FD4F86F4339C}" destId="{B47977D7-D906-4C71-948F-E84054994BA8}" srcOrd="0" destOrd="0" parTransId="{4A9C1742-60A7-45C9-A636-848C0BFBEF2B}" sibTransId="{704F9BFB-18E4-45D9-8275-E65DBB3C37B0}"/>
    <dgm:cxn modelId="{C58B83F8-1A62-41F0-9EAC-08208B91A87D}" type="presOf" srcId="{7D6E894F-F803-4A0D-8CBE-204326C0F378}" destId="{4F114B6F-7493-4499-A71A-EB101DDDEEFD}" srcOrd="0" destOrd="0" presId="urn:microsoft.com/office/officeart/2005/8/layout/matrix3"/>
    <dgm:cxn modelId="{99408A38-50D6-45CE-8297-4A240872AA79}" type="presOf" srcId="{C915EADB-ABD7-49D4-B19B-49AB12FD1579}" destId="{9B346175-98D0-4E94-9D02-07D165C33C29}" srcOrd="0" destOrd="0" presId="urn:microsoft.com/office/officeart/2005/8/layout/matrix3"/>
    <dgm:cxn modelId="{8AC3C548-121D-47FB-A614-571FCD68C4FF}" type="presParOf" srcId="{4AC77B60-ED50-46E7-BD32-1AADF7C69189}" destId="{A3EB3908-9BA2-411F-BD59-5A12AE276C68}" srcOrd="0" destOrd="0" presId="urn:microsoft.com/office/officeart/2005/8/layout/matrix3"/>
    <dgm:cxn modelId="{E2CAFB6E-82C5-433D-A892-D37B7920A559}" type="presParOf" srcId="{4AC77B60-ED50-46E7-BD32-1AADF7C69189}" destId="{35CF6F3A-4EC8-4CA4-847A-BE1E91C54699}" srcOrd="1" destOrd="0" presId="urn:microsoft.com/office/officeart/2005/8/layout/matrix3"/>
    <dgm:cxn modelId="{A82667C3-F10B-4CC7-B0B3-2ACC8736E44F}" type="presParOf" srcId="{4AC77B60-ED50-46E7-BD32-1AADF7C69189}" destId="{4F114B6F-7493-4499-A71A-EB101DDDEEFD}" srcOrd="2" destOrd="0" presId="urn:microsoft.com/office/officeart/2005/8/layout/matrix3"/>
    <dgm:cxn modelId="{C5CBCB81-7D70-43BF-AD20-01DB1D0A4155}" type="presParOf" srcId="{4AC77B60-ED50-46E7-BD32-1AADF7C69189}" destId="{9B346175-98D0-4E94-9D02-07D165C33C29}" srcOrd="3" destOrd="0" presId="urn:microsoft.com/office/officeart/2005/8/layout/matrix3"/>
    <dgm:cxn modelId="{3669CFF3-8CE2-46B5-85F9-0396F3F7F034}" type="presParOf" srcId="{4AC77B60-ED50-46E7-BD32-1AADF7C69189}" destId="{FAC94F96-BA12-4126-9411-920B3A3BF5C9}"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DDD7D8-57E9-4F84-B82D-FD4F86F4339C}"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it-IT"/>
        </a:p>
      </dgm:t>
    </dgm:pt>
    <dgm:pt modelId="{B47977D7-D906-4C71-948F-E84054994BA8}">
      <dgm:prSet custT="1"/>
      <dgm:spPr>
        <a:solidFill>
          <a:schemeClr val="bg1">
            <a:lumMod val="75000"/>
          </a:schemeClr>
        </a:solidFill>
      </dgm:spPr>
      <dgm:t>
        <a:bodyPr/>
        <a:lstStyle/>
        <a:p>
          <a:pPr rtl="0"/>
          <a:r>
            <a:rPr lang="it-IT" sz="1200" b="1" dirty="0" smtClean="0"/>
            <a:t>Suolo</a:t>
          </a:r>
          <a:endParaRPr lang="it-IT" sz="1200" b="1" dirty="0"/>
        </a:p>
      </dgm:t>
    </dgm:pt>
    <dgm:pt modelId="{4A9C1742-60A7-45C9-A636-848C0BFBEF2B}" type="parTrans" cxnId="{1DCBF92D-7BA5-48F9-B605-615E62935E42}">
      <dgm:prSet/>
      <dgm:spPr/>
      <dgm:t>
        <a:bodyPr/>
        <a:lstStyle/>
        <a:p>
          <a:endParaRPr lang="it-IT"/>
        </a:p>
      </dgm:t>
    </dgm:pt>
    <dgm:pt modelId="{704F9BFB-18E4-45D9-8275-E65DBB3C37B0}" type="sibTrans" cxnId="{1DCBF92D-7BA5-48F9-B605-615E62935E42}">
      <dgm:prSet/>
      <dgm:spPr/>
      <dgm:t>
        <a:bodyPr/>
        <a:lstStyle/>
        <a:p>
          <a:endParaRPr lang="it-IT"/>
        </a:p>
      </dgm:t>
    </dgm:pt>
    <dgm:pt modelId="{C915EADB-ABD7-49D4-B19B-49AB12FD1579}">
      <dgm:prSet custT="1"/>
      <dgm:spPr>
        <a:solidFill>
          <a:schemeClr val="accent1">
            <a:lumMod val="75000"/>
          </a:schemeClr>
        </a:solidFill>
      </dgm:spPr>
      <dgm:t>
        <a:bodyPr/>
        <a:lstStyle/>
        <a:p>
          <a:pPr rtl="0"/>
          <a:r>
            <a:rPr lang="it-IT" sz="1200" dirty="0" smtClean="0"/>
            <a:t>Elementi strutturalmente connessi</a:t>
          </a:r>
          <a:endParaRPr lang="it-IT" sz="1200" dirty="0"/>
        </a:p>
      </dgm:t>
    </dgm:pt>
    <dgm:pt modelId="{6C88472E-ABC8-4FBB-B6B6-97FEC3A70B47}" type="parTrans" cxnId="{5C7D6C36-C5DF-46B6-AF45-CD105D0E6426}">
      <dgm:prSet/>
      <dgm:spPr/>
      <dgm:t>
        <a:bodyPr/>
        <a:lstStyle/>
        <a:p>
          <a:endParaRPr lang="it-IT"/>
        </a:p>
      </dgm:t>
    </dgm:pt>
    <dgm:pt modelId="{3375FD16-1451-41B0-A842-2811F88CFCEB}" type="sibTrans" cxnId="{5C7D6C36-C5DF-46B6-AF45-CD105D0E6426}">
      <dgm:prSet/>
      <dgm:spPr/>
      <dgm:t>
        <a:bodyPr/>
        <a:lstStyle/>
        <a:p>
          <a:endParaRPr lang="it-IT"/>
        </a:p>
      </dgm:t>
    </dgm:pt>
    <dgm:pt modelId="{D35EC7D7-3462-437E-9061-BC899D08B223}">
      <dgm:prSet custT="1"/>
      <dgm:spPr>
        <a:solidFill>
          <a:schemeClr val="bg1">
            <a:lumMod val="75000"/>
          </a:schemeClr>
        </a:solidFill>
      </dgm:spPr>
      <dgm:t>
        <a:bodyPr/>
        <a:lstStyle/>
        <a:p>
          <a:pPr rtl="0"/>
          <a:r>
            <a:rPr lang="it-IT" sz="1200" dirty="0" smtClean="0"/>
            <a:t>Componenti impiantistiche</a:t>
          </a:r>
          <a:endParaRPr lang="it-IT" sz="1200" dirty="0"/>
        </a:p>
      </dgm:t>
    </dgm:pt>
    <dgm:pt modelId="{64BD69F7-F8AE-49FC-B1A9-01A2F6BAF0FD}" type="parTrans" cxnId="{76C04582-4D11-4B60-8A7E-DDAC9199B71D}">
      <dgm:prSet/>
      <dgm:spPr/>
      <dgm:t>
        <a:bodyPr/>
        <a:lstStyle/>
        <a:p>
          <a:endParaRPr lang="it-IT"/>
        </a:p>
      </dgm:t>
    </dgm:pt>
    <dgm:pt modelId="{98390F5E-AC78-4743-89AA-B2EEB8D905B4}" type="sibTrans" cxnId="{76C04582-4D11-4B60-8A7E-DDAC9199B71D}">
      <dgm:prSet/>
      <dgm:spPr/>
      <dgm:t>
        <a:bodyPr/>
        <a:lstStyle/>
        <a:p>
          <a:endParaRPr lang="it-IT"/>
        </a:p>
      </dgm:t>
    </dgm:pt>
    <dgm:pt modelId="{7D6E894F-F803-4A0D-8CBE-204326C0F378}">
      <dgm:prSet custT="1"/>
      <dgm:spPr>
        <a:solidFill>
          <a:schemeClr val="bg1">
            <a:lumMod val="75000"/>
          </a:schemeClr>
        </a:solidFill>
      </dgm:spPr>
      <dgm:t>
        <a:bodyPr/>
        <a:lstStyle/>
        <a:p>
          <a:pPr rtl="0"/>
          <a:r>
            <a:rPr lang="it-IT" sz="1200" b="1" dirty="0" smtClean="0"/>
            <a:t>Costruzioni</a:t>
          </a:r>
          <a:endParaRPr lang="it-IT" sz="1200" b="1" dirty="0"/>
        </a:p>
      </dgm:t>
    </dgm:pt>
    <dgm:pt modelId="{14851F10-6D76-4698-9CD9-88823419130C}" type="sibTrans" cxnId="{D43DF4A2-4016-46C7-BF0F-31AF18079CE1}">
      <dgm:prSet/>
      <dgm:spPr/>
      <dgm:t>
        <a:bodyPr/>
        <a:lstStyle/>
        <a:p>
          <a:endParaRPr lang="it-IT"/>
        </a:p>
      </dgm:t>
    </dgm:pt>
    <dgm:pt modelId="{C3D68B09-A2FC-46D5-A193-22BFA66E7FE3}" type="parTrans" cxnId="{D43DF4A2-4016-46C7-BF0F-31AF18079CE1}">
      <dgm:prSet/>
      <dgm:spPr/>
      <dgm:t>
        <a:bodyPr/>
        <a:lstStyle/>
        <a:p>
          <a:endParaRPr lang="it-IT"/>
        </a:p>
      </dgm:t>
    </dgm:pt>
    <dgm:pt modelId="{4AC77B60-ED50-46E7-BD32-1AADF7C69189}" type="pres">
      <dgm:prSet presAssocID="{81DDD7D8-57E9-4F84-B82D-FD4F86F4339C}" presName="matrix" presStyleCnt="0">
        <dgm:presLayoutVars>
          <dgm:chMax val="1"/>
          <dgm:dir/>
          <dgm:resizeHandles val="exact"/>
        </dgm:presLayoutVars>
      </dgm:prSet>
      <dgm:spPr/>
      <dgm:t>
        <a:bodyPr/>
        <a:lstStyle/>
        <a:p>
          <a:endParaRPr lang="it-IT"/>
        </a:p>
      </dgm:t>
    </dgm:pt>
    <dgm:pt modelId="{A3EB3908-9BA2-411F-BD59-5A12AE276C68}" type="pres">
      <dgm:prSet presAssocID="{81DDD7D8-57E9-4F84-B82D-FD4F86F4339C}" presName="diamond" presStyleLbl="bgShp" presStyleIdx="0" presStyleCnt="1"/>
      <dgm:spPr>
        <a:solidFill>
          <a:schemeClr val="bg1">
            <a:lumMod val="75000"/>
          </a:schemeClr>
        </a:solidFill>
      </dgm:spPr>
    </dgm:pt>
    <dgm:pt modelId="{35CF6F3A-4EC8-4CA4-847A-BE1E91C54699}" type="pres">
      <dgm:prSet presAssocID="{81DDD7D8-57E9-4F84-B82D-FD4F86F4339C}" presName="quad1" presStyleLbl="node1" presStyleIdx="0" presStyleCnt="4" custScaleX="168128" custLinFactNeighborX="-34354">
        <dgm:presLayoutVars>
          <dgm:chMax val="0"/>
          <dgm:chPref val="0"/>
          <dgm:bulletEnabled val="1"/>
        </dgm:presLayoutVars>
      </dgm:prSet>
      <dgm:spPr/>
      <dgm:t>
        <a:bodyPr/>
        <a:lstStyle/>
        <a:p>
          <a:endParaRPr lang="it-IT"/>
        </a:p>
      </dgm:t>
    </dgm:pt>
    <dgm:pt modelId="{4F114B6F-7493-4499-A71A-EB101DDDEEFD}" type="pres">
      <dgm:prSet presAssocID="{81DDD7D8-57E9-4F84-B82D-FD4F86F4339C}" presName="quad2" presStyleLbl="node1" presStyleIdx="1" presStyleCnt="4" custScaleX="164963" custLinFactNeighborX="34676">
        <dgm:presLayoutVars>
          <dgm:chMax val="0"/>
          <dgm:chPref val="0"/>
          <dgm:bulletEnabled val="1"/>
        </dgm:presLayoutVars>
      </dgm:prSet>
      <dgm:spPr/>
      <dgm:t>
        <a:bodyPr/>
        <a:lstStyle/>
        <a:p>
          <a:endParaRPr lang="it-IT"/>
        </a:p>
      </dgm:t>
    </dgm:pt>
    <dgm:pt modelId="{9B346175-98D0-4E94-9D02-07D165C33C29}" type="pres">
      <dgm:prSet presAssocID="{81DDD7D8-57E9-4F84-B82D-FD4F86F4339C}" presName="quad3" presStyleLbl="node1" presStyleIdx="2" presStyleCnt="4" custScaleX="219705" custLinFactNeighborX="-60654">
        <dgm:presLayoutVars>
          <dgm:chMax val="0"/>
          <dgm:chPref val="0"/>
          <dgm:bulletEnabled val="1"/>
        </dgm:presLayoutVars>
      </dgm:prSet>
      <dgm:spPr/>
      <dgm:t>
        <a:bodyPr/>
        <a:lstStyle/>
        <a:p>
          <a:endParaRPr lang="it-IT"/>
        </a:p>
      </dgm:t>
    </dgm:pt>
    <dgm:pt modelId="{FAC94F96-BA12-4126-9411-920B3A3BF5C9}" type="pres">
      <dgm:prSet presAssocID="{81DDD7D8-57E9-4F84-B82D-FD4F86F4339C}" presName="quad4" presStyleLbl="node1" presStyleIdx="3" presStyleCnt="4" custScaleX="220504" custLinFactNeighborX="86081" custLinFactNeighborY="24359">
        <dgm:presLayoutVars>
          <dgm:chMax val="0"/>
          <dgm:chPref val="0"/>
          <dgm:bulletEnabled val="1"/>
        </dgm:presLayoutVars>
      </dgm:prSet>
      <dgm:spPr/>
      <dgm:t>
        <a:bodyPr/>
        <a:lstStyle/>
        <a:p>
          <a:endParaRPr lang="it-IT"/>
        </a:p>
      </dgm:t>
    </dgm:pt>
  </dgm:ptLst>
  <dgm:cxnLst>
    <dgm:cxn modelId="{C4AEEA25-5CAD-460F-BB92-B73047001DB7}" type="presOf" srcId="{81DDD7D8-57E9-4F84-B82D-FD4F86F4339C}" destId="{4AC77B60-ED50-46E7-BD32-1AADF7C69189}" srcOrd="0" destOrd="0" presId="urn:microsoft.com/office/officeart/2005/8/layout/matrix3"/>
    <dgm:cxn modelId="{402127D7-5C31-4ED3-A928-80DABF984393}" type="presOf" srcId="{C915EADB-ABD7-49D4-B19B-49AB12FD1579}" destId="{9B346175-98D0-4E94-9D02-07D165C33C29}" srcOrd="0" destOrd="0" presId="urn:microsoft.com/office/officeart/2005/8/layout/matrix3"/>
    <dgm:cxn modelId="{D43DF4A2-4016-46C7-BF0F-31AF18079CE1}" srcId="{81DDD7D8-57E9-4F84-B82D-FD4F86F4339C}" destId="{7D6E894F-F803-4A0D-8CBE-204326C0F378}" srcOrd="1" destOrd="0" parTransId="{C3D68B09-A2FC-46D5-A193-22BFA66E7FE3}" sibTransId="{14851F10-6D76-4698-9CD9-88823419130C}"/>
    <dgm:cxn modelId="{91D64532-1821-46D4-9D3F-AA50C4B0E1AA}" type="presOf" srcId="{7D6E894F-F803-4A0D-8CBE-204326C0F378}" destId="{4F114B6F-7493-4499-A71A-EB101DDDEEFD}" srcOrd="0" destOrd="0" presId="urn:microsoft.com/office/officeart/2005/8/layout/matrix3"/>
    <dgm:cxn modelId="{5C7D6C36-C5DF-46B6-AF45-CD105D0E6426}" srcId="{81DDD7D8-57E9-4F84-B82D-FD4F86F4339C}" destId="{C915EADB-ABD7-49D4-B19B-49AB12FD1579}" srcOrd="2" destOrd="0" parTransId="{6C88472E-ABC8-4FBB-B6B6-97FEC3A70B47}" sibTransId="{3375FD16-1451-41B0-A842-2811F88CFCEB}"/>
    <dgm:cxn modelId="{021CCE48-E9F3-4614-813E-6B0ECB2198D0}" type="presOf" srcId="{D35EC7D7-3462-437E-9061-BC899D08B223}" destId="{FAC94F96-BA12-4126-9411-920B3A3BF5C9}" srcOrd="0" destOrd="0" presId="urn:microsoft.com/office/officeart/2005/8/layout/matrix3"/>
    <dgm:cxn modelId="{76C04582-4D11-4B60-8A7E-DDAC9199B71D}" srcId="{81DDD7D8-57E9-4F84-B82D-FD4F86F4339C}" destId="{D35EC7D7-3462-437E-9061-BC899D08B223}" srcOrd="3" destOrd="0" parTransId="{64BD69F7-F8AE-49FC-B1A9-01A2F6BAF0FD}" sibTransId="{98390F5E-AC78-4743-89AA-B2EEB8D905B4}"/>
    <dgm:cxn modelId="{876EF4DD-888B-4037-BBC0-3C2E5F23D1C7}" type="presOf" srcId="{B47977D7-D906-4C71-948F-E84054994BA8}" destId="{35CF6F3A-4EC8-4CA4-847A-BE1E91C54699}" srcOrd="0" destOrd="0" presId="urn:microsoft.com/office/officeart/2005/8/layout/matrix3"/>
    <dgm:cxn modelId="{1DCBF92D-7BA5-48F9-B605-615E62935E42}" srcId="{81DDD7D8-57E9-4F84-B82D-FD4F86F4339C}" destId="{B47977D7-D906-4C71-948F-E84054994BA8}" srcOrd="0" destOrd="0" parTransId="{4A9C1742-60A7-45C9-A636-848C0BFBEF2B}" sibTransId="{704F9BFB-18E4-45D9-8275-E65DBB3C37B0}"/>
    <dgm:cxn modelId="{BB4DD8C1-8F4D-47F5-8EEC-BAA0B6FE2EA7}" type="presParOf" srcId="{4AC77B60-ED50-46E7-BD32-1AADF7C69189}" destId="{A3EB3908-9BA2-411F-BD59-5A12AE276C68}" srcOrd="0" destOrd="0" presId="urn:microsoft.com/office/officeart/2005/8/layout/matrix3"/>
    <dgm:cxn modelId="{C6FF46A4-E8AF-4D49-90E4-D12F933DFB8C}" type="presParOf" srcId="{4AC77B60-ED50-46E7-BD32-1AADF7C69189}" destId="{35CF6F3A-4EC8-4CA4-847A-BE1E91C54699}" srcOrd="1" destOrd="0" presId="urn:microsoft.com/office/officeart/2005/8/layout/matrix3"/>
    <dgm:cxn modelId="{83C069CD-CAA1-4F6E-8761-8815D5204833}" type="presParOf" srcId="{4AC77B60-ED50-46E7-BD32-1AADF7C69189}" destId="{4F114B6F-7493-4499-A71A-EB101DDDEEFD}" srcOrd="2" destOrd="0" presId="urn:microsoft.com/office/officeart/2005/8/layout/matrix3"/>
    <dgm:cxn modelId="{250E09DB-BBF3-437F-8F00-194146CBBC66}" type="presParOf" srcId="{4AC77B60-ED50-46E7-BD32-1AADF7C69189}" destId="{9B346175-98D0-4E94-9D02-07D165C33C29}" srcOrd="3" destOrd="0" presId="urn:microsoft.com/office/officeart/2005/8/layout/matrix3"/>
    <dgm:cxn modelId="{873995D6-0771-4056-ABAD-DA99974B1E28}" type="presParOf" srcId="{4AC77B60-ED50-46E7-BD32-1AADF7C69189}" destId="{FAC94F96-BA12-4126-9411-920B3A3BF5C9}"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1DDD7D8-57E9-4F84-B82D-FD4F86F4339C}"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it-IT"/>
        </a:p>
      </dgm:t>
    </dgm:pt>
    <dgm:pt modelId="{B47977D7-D906-4C71-948F-E84054994BA8}">
      <dgm:prSet custT="1"/>
      <dgm:spPr>
        <a:solidFill>
          <a:schemeClr val="bg1">
            <a:lumMod val="75000"/>
          </a:schemeClr>
        </a:solidFill>
      </dgm:spPr>
      <dgm:t>
        <a:bodyPr/>
        <a:lstStyle/>
        <a:p>
          <a:pPr rtl="0"/>
          <a:r>
            <a:rPr lang="it-IT" sz="1200" b="1" dirty="0" smtClean="0"/>
            <a:t>Suolo</a:t>
          </a:r>
          <a:endParaRPr lang="it-IT" sz="1200" b="1" dirty="0"/>
        </a:p>
      </dgm:t>
    </dgm:pt>
    <dgm:pt modelId="{4A9C1742-60A7-45C9-A636-848C0BFBEF2B}" type="parTrans" cxnId="{1DCBF92D-7BA5-48F9-B605-615E62935E42}">
      <dgm:prSet/>
      <dgm:spPr/>
      <dgm:t>
        <a:bodyPr/>
        <a:lstStyle/>
        <a:p>
          <a:endParaRPr lang="it-IT"/>
        </a:p>
      </dgm:t>
    </dgm:pt>
    <dgm:pt modelId="{704F9BFB-18E4-45D9-8275-E65DBB3C37B0}" type="sibTrans" cxnId="{1DCBF92D-7BA5-48F9-B605-615E62935E42}">
      <dgm:prSet/>
      <dgm:spPr/>
      <dgm:t>
        <a:bodyPr/>
        <a:lstStyle/>
        <a:p>
          <a:endParaRPr lang="it-IT"/>
        </a:p>
      </dgm:t>
    </dgm:pt>
    <dgm:pt modelId="{C915EADB-ABD7-49D4-B19B-49AB12FD1579}">
      <dgm:prSet custT="1"/>
      <dgm:spPr>
        <a:solidFill>
          <a:schemeClr val="accent1">
            <a:lumMod val="75000"/>
          </a:schemeClr>
        </a:solidFill>
      </dgm:spPr>
      <dgm:t>
        <a:bodyPr/>
        <a:lstStyle/>
        <a:p>
          <a:pPr rtl="0"/>
          <a:r>
            <a:rPr lang="it-IT" sz="1200" dirty="0" smtClean="0"/>
            <a:t>Elementi strutturalmente connessi</a:t>
          </a:r>
          <a:endParaRPr lang="it-IT" sz="1200" dirty="0"/>
        </a:p>
      </dgm:t>
    </dgm:pt>
    <dgm:pt modelId="{6C88472E-ABC8-4FBB-B6B6-97FEC3A70B47}" type="parTrans" cxnId="{5C7D6C36-C5DF-46B6-AF45-CD105D0E6426}">
      <dgm:prSet/>
      <dgm:spPr/>
      <dgm:t>
        <a:bodyPr/>
        <a:lstStyle/>
        <a:p>
          <a:endParaRPr lang="it-IT"/>
        </a:p>
      </dgm:t>
    </dgm:pt>
    <dgm:pt modelId="{3375FD16-1451-41B0-A842-2811F88CFCEB}" type="sibTrans" cxnId="{5C7D6C36-C5DF-46B6-AF45-CD105D0E6426}">
      <dgm:prSet/>
      <dgm:spPr/>
      <dgm:t>
        <a:bodyPr/>
        <a:lstStyle/>
        <a:p>
          <a:endParaRPr lang="it-IT"/>
        </a:p>
      </dgm:t>
    </dgm:pt>
    <dgm:pt modelId="{D35EC7D7-3462-437E-9061-BC899D08B223}">
      <dgm:prSet custT="1"/>
      <dgm:spPr>
        <a:solidFill>
          <a:schemeClr val="bg1">
            <a:lumMod val="75000"/>
          </a:schemeClr>
        </a:solidFill>
      </dgm:spPr>
      <dgm:t>
        <a:bodyPr/>
        <a:lstStyle/>
        <a:p>
          <a:pPr rtl="0"/>
          <a:r>
            <a:rPr lang="it-IT" sz="1200" dirty="0" smtClean="0"/>
            <a:t>Componenti impiantistiche</a:t>
          </a:r>
          <a:endParaRPr lang="it-IT" sz="1200" dirty="0"/>
        </a:p>
      </dgm:t>
    </dgm:pt>
    <dgm:pt modelId="{64BD69F7-F8AE-49FC-B1A9-01A2F6BAF0FD}" type="parTrans" cxnId="{76C04582-4D11-4B60-8A7E-DDAC9199B71D}">
      <dgm:prSet/>
      <dgm:spPr/>
      <dgm:t>
        <a:bodyPr/>
        <a:lstStyle/>
        <a:p>
          <a:endParaRPr lang="it-IT"/>
        </a:p>
      </dgm:t>
    </dgm:pt>
    <dgm:pt modelId="{98390F5E-AC78-4743-89AA-B2EEB8D905B4}" type="sibTrans" cxnId="{76C04582-4D11-4B60-8A7E-DDAC9199B71D}">
      <dgm:prSet/>
      <dgm:spPr/>
      <dgm:t>
        <a:bodyPr/>
        <a:lstStyle/>
        <a:p>
          <a:endParaRPr lang="it-IT"/>
        </a:p>
      </dgm:t>
    </dgm:pt>
    <dgm:pt modelId="{7D6E894F-F803-4A0D-8CBE-204326C0F378}">
      <dgm:prSet custT="1"/>
      <dgm:spPr>
        <a:solidFill>
          <a:schemeClr val="bg1">
            <a:lumMod val="75000"/>
          </a:schemeClr>
        </a:solidFill>
      </dgm:spPr>
      <dgm:t>
        <a:bodyPr/>
        <a:lstStyle/>
        <a:p>
          <a:pPr rtl="0"/>
          <a:r>
            <a:rPr lang="it-IT" sz="1200" b="1" dirty="0" smtClean="0"/>
            <a:t>Costruzioni</a:t>
          </a:r>
          <a:endParaRPr lang="it-IT" sz="1200" b="1" dirty="0"/>
        </a:p>
      </dgm:t>
    </dgm:pt>
    <dgm:pt modelId="{14851F10-6D76-4698-9CD9-88823419130C}" type="sibTrans" cxnId="{D43DF4A2-4016-46C7-BF0F-31AF18079CE1}">
      <dgm:prSet/>
      <dgm:spPr/>
      <dgm:t>
        <a:bodyPr/>
        <a:lstStyle/>
        <a:p>
          <a:endParaRPr lang="it-IT"/>
        </a:p>
      </dgm:t>
    </dgm:pt>
    <dgm:pt modelId="{C3D68B09-A2FC-46D5-A193-22BFA66E7FE3}" type="parTrans" cxnId="{D43DF4A2-4016-46C7-BF0F-31AF18079CE1}">
      <dgm:prSet/>
      <dgm:spPr/>
      <dgm:t>
        <a:bodyPr/>
        <a:lstStyle/>
        <a:p>
          <a:endParaRPr lang="it-IT"/>
        </a:p>
      </dgm:t>
    </dgm:pt>
    <dgm:pt modelId="{4AC77B60-ED50-46E7-BD32-1AADF7C69189}" type="pres">
      <dgm:prSet presAssocID="{81DDD7D8-57E9-4F84-B82D-FD4F86F4339C}" presName="matrix" presStyleCnt="0">
        <dgm:presLayoutVars>
          <dgm:chMax val="1"/>
          <dgm:dir/>
          <dgm:resizeHandles val="exact"/>
        </dgm:presLayoutVars>
      </dgm:prSet>
      <dgm:spPr/>
      <dgm:t>
        <a:bodyPr/>
        <a:lstStyle/>
        <a:p>
          <a:endParaRPr lang="it-IT"/>
        </a:p>
      </dgm:t>
    </dgm:pt>
    <dgm:pt modelId="{A3EB3908-9BA2-411F-BD59-5A12AE276C68}" type="pres">
      <dgm:prSet presAssocID="{81DDD7D8-57E9-4F84-B82D-FD4F86F4339C}" presName="diamond" presStyleLbl="bgShp" presStyleIdx="0" presStyleCnt="1"/>
      <dgm:spPr>
        <a:solidFill>
          <a:schemeClr val="bg1">
            <a:lumMod val="75000"/>
          </a:schemeClr>
        </a:solidFill>
      </dgm:spPr>
    </dgm:pt>
    <dgm:pt modelId="{35CF6F3A-4EC8-4CA4-847A-BE1E91C54699}" type="pres">
      <dgm:prSet presAssocID="{81DDD7D8-57E9-4F84-B82D-FD4F86F4339C}" presName="quad1" presStyleLbl="node1" presStyleIdx="0" presStyleCnt="4" custScaleX="168128" custLinFactNeighborX="-34354">
        <dgm:presLayoutVars>
          <dgm:chMax val="0"/>
          <dgm:chPref val="0"/>
          <dgm:bulletEnabled val="1"/>
        </dgm:presLayoutVars>
      </dgm:prSet>
      <dgm:spPr/>
      <dgm:t>
        <a:bodyPr/>
        <a:lstStyle/>
        <a:p>
          <a:endParaRPr lang="it-IT"/>
        </a:p>
      </dgm:t>
    </dgm:pt>
    <dgm:pt modelId="{4F114B6F-7493-4499-A71A-EB101DDDEEFD}" type="pres">
      <dgm:prSet presAssocID="{81DDD7D8-57E9-4F84-B82D-FD4F86F4339C}" presName="quad2" presStyleLbl="node1" presStyleIdx="1" presStyleCnt="4" custScaleX="164963" custLinFactNeighborX="34676">
        <dgm:presLayoutVars>
          <dgm:chMax val="0"/>
          <dgm:chPref val="0"/>
          <dgm:bulletEnabled val="1"/>
        </dgm:presLayoutVars>
      </dgm:prSet>
      <dgm:spPr/>
      <dgm:t>
        <a:bodyPr/>
        <a:lstStyle/>
        <a:p>
          <a:endParaRPr lang="it-IT"/>
        </a:p>
      </dgm:t>
    </dgm:pt>
    <dgm:pt modelId="{9B346175-98D0-4E94-9D02-07D165C33C29}" type="pres">
      <dgm:prSet presAssocID="{81DDD7D8-57E9-4F84-B82D-FD4F86F4339C}" presName="quad3" presStyleLbl="node1" presStyleIdx="2" presStyleCnt="4" custScaleX="219705" custLinFactNeighborX="-60654">
        <dgm:presLayoutVars>
          <dgm:chMax val="0"/>
          <dgm:chPref val="0"/>
          <dgm:bulletEnabled val="1"/>
        </dgm:presLayoutVars>
      </dgm:prSet>
      <dgm:spPr/>
      <dgm:t>
        <a:bodyPr/>
        <a:lstStyle/>
        <a:p>
          <a:endParaRPr lang="it-IT"/>
        </a:p>
      </dgm:t>
    </dgm:pt>
    <dgm:pt modelId="{FAC94F96-BA12-4126-9411-920B3A3BF5C9}" type="pres">
      <dgm:prSet presAssocID="{81DDD7D8-57E9-4F84-B82D-FD4F86F4339C}" presName="quad4" presStyleLbl="node1" presStyleIdx="3" presStyleCnt="4" custScaleX="220504" custLinFactNeighborX="86081" custLinFactNeighborY="24359">
        <dgm:presLayoutVars>
          <dgm:chMax val="0"/>
          <dgm:chPref val="0"/>
          <dgm:bulletEnabled val="1"/>
        </dgm:presLayoutVars>
      </dgm:prSet>
      <dgm:spPr/>
      <dgm:t>
        <a:bodyPr/>
        <a:lstStyle/>
        <a:p>
          <a:endParaRPr lang="it-IT"/>
        </a:p>
      </dgm:t>
    </dgm:pt>
  </dgm:ptLst>
  <dgm:cxnLst>
    <dgm:cxn modelId="{87984C19-2782-4F41-95FE-BC50C92482FA}" type="presOf" srcId="{81DDD7D8-57E9-4F84-B82D-FD4F86F4339C}" destId="{4AC77B60-ED50-46E7-BD32-1AADF7C69189}" srcOrd="0" destOrd="0" presId="urn:microsoft.com/office/officeart/2005/8/layout/matrix3"/>
    <dgm:cxn modelId="{5E22A310-C23E-473F-AB5E-EAA43EC9FDEA}" type="presOf" srcId="{7D6E894F-F803-4A0D-8CBE-204326C0F378}" destId="{4F114B6F-7493-4499-A71A-EB101DDDEEFD}" srcOrd="0" destOrd="0" presId="urn:microsoft.com/office/officeart/2005/8/layout/matrix3"/>
    <dgm:cxn modelId="{C2D669C9-5D51-4E7D-BE39-30F9EDE772C2}" type="presOf" srcId="{B47977D7-D906-4C71-948F-E84054994BA8}" destId="{35CF6F3A-4EC8-4CA4-847A-BE1E91C54699}" srcOrd="0" destOrd="0" presId="urn:microsoft.com/office/officeart/2005/8/layout/matrix3"/>
    <dgm:cxn modelId="{05E0DB52-9D1F-4548-B054-BA712F41CCA2}" type="presOf" srcId="{D35EC7D7-3462-437E-9061-BC899D08B223}" destId="{FAC94F96-BA12-4126-9411-920B3A3BF5C9}" srcOrd="0" destOrd="0" presId="urn:microsoft.com/office/officeart/2005/8/layout/matrix3"/>
    <dgm:cxn modelId="{D43DF4A2-4016-46C7-BF0F-31AF18079CE1}" srcId="{81DDD7D8-57E9-4F84-B82D-FD4F86F4339C}" destId="{7D6E894F-F803-4A0D-8CBE-204326C0F378}" srcOrd="1" destOrd="0" parTransId="{C3D68B09-A2FC-46D5-A193-22BFA66E7FE3}" sibTransId="{14851F10-6D76-4698-9CD9-88823419130C}"/>
    <dgm:cxn modelId="{76C04582-4D11-4B60-8A7E-DDAC9199B71D}" srcId="{81DDD7D8-57E9-4F84-B82D-FD4F86F4339C}" destId="{D35EC7D7-3462-437E-9061-BC899D08B223}" srcOrd="3" destOrd="0" parTransId="{64BD69F7-F8AE-49FC-B1A9-01A2F6BAF0FD}" sibTransId="{98390F5E-AC78-4743-89AA-B2EEB8D905B4}"/>
    <dgm:cxn modelId="{5C7D6C36-C5DF-46B6-AF45-CD105D0E6426}" srcId="{81DDD7D8-57E9-4F84-B82D-FD4F86F4339C}" destId="{C915EADB-ABD7-49D4-B19B-49AB12FD1579}" srcOrd="2" destOrd="0" parTransId="{6C88472E-ABC8-4FBB-B6B6-97FEC3A70B47}" sibTransId="{3375FD16-1451-41B0-A842-2811F88CFCEB}"/>
    <dgm:cxn modelId="{44B8CD7D-AF9C-486E-8F3C-79283BDE244E}" type="presOf" srcId="{C915EADB-ABD7-49D4-B19B-49AB12FD1579}" destId="{9B346175-98D0-4E94-9D02-07D165C33C29}" srcOrd="0" destOrd="0" presId="urn:microsoft.com/office/officeart/2005/8/layout/matrix3"/>
    <dgm:cxn modelId="{1DCBF92D-7BA5-48F9-B605-615E62935E42}" srcId="{81DDD7D8-57E9-4F84-B82D-FD4F86F4339C}" destId="{B47977D7-D906-4C71-948F-E84054994BA8}" srcOrd="0" destOrd="0" parTransId="{4A9C1742-60A7-45C9-A636-848C0BFBEF2B}" sibTransId="{704F9BFB-18E4-45D9-8275-E65DBB3C37B0}"/>
    <dgm:cxn modelId="{D30AAD30-DC9E-48E9-B678-A54E570BF221}" type="presParOf" srcId="{4AC77B60-ED50-46E7-BD32-1AADF7C69189}" destId="{A3EB3908-9BA2-411F-BD59-5A12AE276C68}" srcOrd="0" destOrd="0" presId="urn:microsoft.com/office/officeart/2005/8/layout/matrix3"/>
    <dgm:cxn modelId="{BE70C198-B746-4452-96F5-93F8AC79E145}" type="presParOf" srcId="{4AC77B60-ED50-46E7-BD32-1AADF7C69189}" destId="{35CF6F3A-4EC8-4CA4-847A-BE1E91C54699}" srcOrd="1" destOrd="0" presId="urn:microsoft.com/office/officeart/2005/8/layout/matrix3"/>
    <dgm:cxn modelId="{BA05CC58-275F-44EF-88F4-68C6EB949038}" type="presParOf" srcId="{4AC77B60-ED50-46E7-BD32-1AADF7C69189}" destId="{4F114B6F-7493-4499-A71A-EB101DDDEEFD}" srcOrd="2" destOrd="0" presId="urn:microsoft.com/office/officeart/2005/8/layout/matrix3"/>
    <dgm:cxn modelId="{7E6C5FD3-A8C6-473A-9D40-BEDBEC8C15E5}" type="presParOf" srcId="{4AC77B60-ED50-46E7-BD32-1AADF7C69189}" destId="{9B346175-98D0-4E94-9D02-07D165C33C29}" srcOrd="3" destOrd="0" presId="urn:microsoft.com/office/officeart/2005/8/layout/matrix3"/>
    <dgm:cxn modelId="{5450B4CF-8BE5-4281-9971-028248909BB9}" type="presParOf" srcId="{4AC77B60-ED50-46E7-BD32-1AADF7C69189}" destId="{FAC94F96-BA12-4126-9411-920B3A3BF5C9}"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1DDD7D8-57E9-4F84-B82D-FD4F86F4339C}"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it-IT"/>
        </a:p>
      </dgm:t>
    </dgm:pt>
    <dgm:pt modelId="{B47977D7-D906-4C71-948F-E84054994BA8}">
      <dgm:prSet custT="1"/>
      <dgm:spPr>
        <a:solidFill>
          <a:schemeClr val="bg1">
            <a:lumMod val="75000"/>
          </a:schemeClr>
        </a:solidFill>
      </dgm:spPr>
      <dgm:t>
        <a:bodyPr/>
        <a:lstStyle/>
        <a:p>
          <a:pPr rtl="0"/>
          <a:r>
            <a:rPr lang="it-IT" sz="1200" b="1" dirty="0" smtClean="0"/>
            <a:t>Suolo</a:t>
          </a:r>
          <a:endParaRPr lang="it-IT" sz="1200" b="1" dirty="0"/>
        </a:p>
      </dgm:t>
    </dgm:pt>
    <dgm:pt modelId="{4A9C1742-60A7-45C9-A636-848C0BFBEF2B}" type="parTrans" cxnId="{1DCBF92D-7BA5-48F9-B605-615E62935E42}">
      <dgm:prSet/>
      <dgm:spPr/>
      <dgm:t>
        <a:bodyPr/>
        <a:lstStyle/>
        <a:p>
          <a:endParaRPr lang="it-IT"/>
        </a:p>
      </dgm:t>
    </dgm:pt>
    <dgm:pt modelId="{704F9BFB-18E4-45D9-8275-E65DBB3C37B0}" type="sibTrans" cxnId="{1DCBF92D-7BA5-48F9-B605-615E62935E42}">
      <dgm:prSet/>
      <dgm:spPr/>
      <dgm:t>
        <a:bodyPr/>
        <a:lstStyle/>
        <a:p>
          <a:endParaRPr lang="it-IT"/>
        </a:p>
      </dgm:t>
    </dgm:pt>
    <dgm:pt modelId="{C915EADB-ABD7-49D4-B19B-49AB12FD1579}">
      <dgm:prSet custT="1"/>
      <dgm:spPr>
        <a:solidFill>
          <a:schemeClr val="bg1">
            <a:lumMod val="75000"/>
          </a:schemeClr>
        </a:solidFill>
      </dgm:spPr>
      <dgm:t>
        <a:bodyPr/>
        <a:lstStyle/>
        <a:p>
          <a:pPr rtl="0"/>
          <a:r>
            <a:rPr lang="it-IT" sz="1200" dirty="0" smtClean="0"/>
            <a:t>Elementi strutturalmente connessi</a:t>
          </a:r>
          <a:endParaRPr lang="it-IT" sz="1200" dirty="0"/>
        </a:p>
      </dgm:t>
    </dgm:pt>
    <dgm:pt modelId="{6C88472E-ABC8-4FBB-B6B6-97FEC3A70B47}" type="parTrans" cxnId="{5C7D6C36-C5DF-46B6-AF45-CD105D0E6426}">
      <dgm:prSet/>
      <dgm:spPr/>
      <dgm:t>
        <a:bodyPr/>
        <a:lstStyle/>
        <a:p>
          <a:endParaRPr lang="it-IT"/>
        </a:p>
      </dgm:t>
    </dgm:pt>
    <dgm:pt modelId="{3375FD16-1451-41B0-A842-2811F88CFCEB}" type="sibTrans" cxnId="{5C7D6C36-C5DF-46B6-AF45-CD105D0E6426}">
      <dgm:prSet/>
      <dgm:spPr/>
      <dgm:t>
        <a:bodyPr/>
        <a:lstStyle/>
        <a:p>
          <a:endParaRPr lang="it-IT"/>
        </a:p>
      </dgm:t>
    </dgm:pt>
    <dgm:pt modelId="{D35EC7D7-3462-437E-9061-BC899D08B223}">
      <dgm:prSet custT="1"/>
      <dgm:spPr>
        <a:solidFill>
          <a:srgbClr val="E46C0A"/>
        </a:solidFill>
      </dgm:spPr>
      <dgm:t>
        <a:bodyPr/>
        <a:lstStyle/>
        <a:p>
          <a:pPr rtl="0"/>
          <a:r>
            <a:rPr lang="it-IT" sz="1200" dirty="0" smtClean="0"/>
            <a:t>Componenti impiantistiche</a:t>
          </a:r>
          <a:endParaRPr lang="it-IT" sz="1200" dirty="0"/>
        </a:p>
      </dgm:t>
    </dgm:pt>
    <dgm:pt modelId="{64BD69F7-F8AE-49FC-B1A9-01A2F6BAF0FD}" type="parTrans" cxnId="{76C04582-4D11-4B60-8A7E-DDAC9199B71D}">
      <dgm:prSet/>
      <dgm:spPr/>
      <dgm:t>
        <a:bodyPr/>
        <a:lstStyle/>
        <a:p>
          <a:endParaRPr lang="it-IT"/>
        </a:p>
      </dgm:t>
    </dgm:pt>
    <dgm:pt modelId="{98390F5E-AC78-4743-89AA-B2EEB8D905B4}" type="sibTrans" cxnId="{76C04582-4D11-4B60-8A7E-DDAC9199B71D}">
      <dgm:prSet/>
      <dgm:spPr/>
      <dgm:t>
        <a:bodyPr/>
        <a:lstStyle/>
        <a:p>
          <a:endParaRPr lang="it-IT"/>
        </a:p>
      </dgm:t>
    </dgm:pt>
    <dgm:pt modelId="{7D6E894F-F803-4A0D-8CBE-204326C0F378}">
      <dgm:prSet custT="1"/>
      <dgm:spPr>
        <a:solidFill>
          <a:schemeClr val="bg1">
            <a:lumMod val="75000"/>
          </a:schemeClr>
        </a:solidFill>
      </dgm:spPr>
      <dgm:t>
        <a:bodyPr/>
        <a:lstStyle/>
        <a:p>
          <a:pPr rtl="0"/>
          <a:r>
            <a:rPr lang="it-IT" sz="1200" b="1" dirty="0" smtClean="0"/>
            <a:t>Costruzioni</a:t>
          </a:r>
          <a:endParaRPr lang="it-IT" sz="1200" b="1" dirty="0"/>
        </a:p>
      </dgm:t>
    </dgm:pt>
    <dgm:pt modelId="{14851F10-6D76-4698-9CD9-88823419130C}" type="sibTrans" cxnId="{D43DF4A2-4016-46C7-BF0F-31AF18079CE1}">
      <dgm:prSet/>
      <dgm:spPr/>
      <dgm:t>
        <a:bodyPr/>
        <a:lstStyle/>
        <a:p>
          <a:endParaRPr lang="it-IT"/>
        </a:p>
      </dgm:t>
    </dgm:pt>
    <dgm:pt modelId="{C3D68B09-A2FC-46D5-A193-22BFA66E7FE3}" type="parTrans" cxnId="{D43DF4A2-4016-46C7-BF0F-31AF18079CE1}">
      <dgm:prSet/>
      <dgm:spPr/>
      <dgm:t>
        <a:bodyPr/>
        <a:lstStyle/>
        <a:p>
          <a:endParaRPr lang="it-IT"/>
        </a:p>
      </dgm:t>
    </dgm:pt>
    <dgm:pt modelId="{4AC77B60-ED50-46E7-BD32-1AADF7C69189}" type="pres">
      <dgm:prSet presAssocID="{81DDD7D8-57E9-4F84-B82D-FD4F86F4339C}" presName="matrix" presStyleCnt="0">
        <dgm:presLayoutVars>
          <dgm:chMax val="1"/>
          <dgm:dir/>
          <dgm:resizeHandles val="exact"/>
        </dgm:presLayoutVars>
      </dgm:prSet>
      <dgm:spPr/>
      <dgm:t>
        <a:bodyPr/>
        <a:lstStyle/>
        <a:p>
          <a:endParaRPr lang="it-IT"/>
        </a:p>
      </dgm:t>
    </dgm:pt>
    <dgm:pt modelId="{A3EB3908-9BA2-411F-BD59-5A12AE276C68}" type="pres">
      <dgm:prSet presAssocID="{81DDD7D8-57E9-4F84-B82D-FD4F86F4339C}" presName="diamond" presStyleLbl="bgShp" presStyleIdx="0" presStyleCnt="1"/>
      <dgm:spPr>
        <a:solidFill>
          <a:schemeClr val="bg1">
            <a:lumMod val="75000"/>
          </a:schemeClr>
        </a:solidFill>
      </dgm:spPr>
    </dgm:pt>
    <dgm:pt modelId="{35CF6F3A-4EC8-4CA4-847A-BE1E91C54699}" type="pres">
      <dgm:prSet presAssocID="{81DDD7D8-57E9-4F84-B82D-FD4F86F4339C}" presName="quad1" presStyleLbl="node1" presStyleIdx="0" presStyleCnt="4" custScaleX="168128" custLinFactNeighborX="-34354">
        <dgm:presLayoutVars>
          <dgm:chMax val="0"/>
          <dgm:chPref val="0"/>
          <dgm:bulletEnabled val="1"/>
        </dgm:presLayoutVars>
      </dgm:prSet>
      <dgm:spPr/>
      <dgm:t>
        <a:bodyPr/>
        <a:lstStyle/>
        <a:p>
          <a:endParaRPr lang="it-IT"/>
        </a:p>
      </dgm:t>
    </dgm:pt>
    <dgm:pt modelId="{4F114B6F-7493-4499-A71A-EB101DDDEEFD}" type="pres">
      <dgm:prSet presAssocID="{81DDD7D8-57E9-4F84-B82D-FD4F86F4339C}" presName="quad2" presStyleLbl="node1" presStyleIdx="1" presStyleCnt="4" custScaleX="164963" custLinFactNeighborX="34676">
        <dgm:presLayoutVars>
          <dgm:chMax val="0"/>
          <dgm:chPref val="0"/>
          <dgm:bulletEnabled val="1"/>
        </dgm:presLayoutVars>
      </dgm:prSet>
      <dgm:spPr/>
      <dgm:t>
        <a:bodyPr/>
        <a:lstStyle/>
        <a:p>
          <a:endParaRPr lang="it-IT"/>
        </a:p>
      </dgm:t>
    </dgm:pt>
    <dgm:pt modelId="{9B346175-98D0-4E94-9D02-07D165C33C29}" type="pres">
      <dgm:prSet presAssocID="{81DDD7D8-57E9-4F84-B82D-FD4F86F4339C}" presName="quad3" presStyleLbl="node1" presStyleIdx="2" presStyleCnt="4" custScaleX="219705" custLinFactNeighborX="-60654">
        <dgm:presLayoutVars>
          <dgm:chMax val="0"/>
          <dgm:chPref val="0"/>
          <dgm:bulletEnabled val="1"/>
        </dgm:presLayoutVars>
      </dgm:prSet>
      <dgm:spPr/>
      <dgm:t>
        <a:bodyPr/>
        <a:lstStyle/>
        <a:p>
          <a:endParaRPr lang="it-IT"/>
        </a:p>
      </dgm:t>
    </dgm:pt>
    <dgm:pt modelId="{FAC94F96-BA12-4126-9411-920B3A3BF5C9}" type="pres">
      <dgm:prSet presAssocID="{81DDD7D8-57E9-4F84-B82D-FD4F86F4339C}" presName="quad4" presStyleLbl="node1" presStyleIdx="3" presStyleCnt="4" custScaleX="220504" custLinFactNeighborX="86081" custLinFactNeighborY="24359">
        <dgm:presLayoutVars>
          <dgm:chMax val="0"/>
          <dgm:chPref val="0"/>
          <dgm:bulletEnabled val="1"/>
        </dgm:presLayoutVars>
      </dgm:prSet>
      <dgm:spPr/>
      <dgm:t>
        <a:bodyPr/>
        <a:lstStyle/>
        <a:p>
          <a:endParaRPr lang="it-IT"/>
        </a:p>
      </dgm:t>
    </dgm:pt>
  </dgm:ptLst>
  <dgm:cxnLst>
    <dgm:cxn modelId="{09DB0AE3-E30D-47C0-BE27-6270D6ABBD35}" type="presOf" srcId="{B47977D7-D906-4C71-948F-E84054994BA8}" destId="{35CF6F3A-4EC8-4CA4-847A-BE1E91C54699}" srcOrd="0" destOrd="0" presId="urn:microsoft.com/office/officeart/2005/8/layout/matrix3"/>
    <dgm:cxn modelId="{49DD8AEC-AA15-42D8-877E-61669634584A}" type="presOf" srcId="{C915EADB-ABD7-49D4-B19B-49AB12FD1579}" destId="{9B346175-98D0-4E94-9D02-07D165C33C29}" srcOrd="0" destOrd="0" presId="urn:microsoft.com/office/officeart/2005/8/layout/matrix3"/>
    <dgm:cxn modelId="{D43DF4A2-4016-46C7-BF0F-31AF18079CE1}" srcId="{81DDD7D8-57E9-4F84-B82D-FD4F86F4339C}" destId="{7D6E894F-F803-4A0D-8CBE-204326C0F378}" srcOrd="1" destOrd="0" parTransId="{C3D68B09-A2FC-46D5-A193-22BFA66E7FE3}" sibTransId="{14851F10-6D76-4698-9CD9-88823419130C}"/>
    <dgm:cxn modelId="{5C7D6C36-C5DF-46B6-AF45-CD105D0E6426}" srcId="{81DDD7D8-57E9-4F84-B82D-FD4F86F4339C}" destId="{C915EADB-ABD7-49D4-B19B-49AB12FD1579}" srcOrd="2" destOrd="0" parTransId="{6C88472E-ABC8-4FBB-B6B6-97FEC3A70B47}" sibTransId="{3375FD16-1451-41B0-A842-2811F88CFCEB}"/>
    <dgm:cxn modelId="{D62CD5C1-17EA-4D30-B8E6-715F903A727D}" type="presOf" srcId="{81DDD7D8-57E9-4F84-B82D-FD4F86F4339C}" destId="{4AC77B60-ED50-46E7-BD32-1AADF7C69189}" srcOrd="0" destOrd="0" presId="urn:microsoft.com/office/officeart/2005/8/layout/matrix3"/>
    <dgm:cxn modelId="{76C04582-4D11-4B60-8A7E-DDAC9199B71D}" srcId="{81DDD7D8-57E9-4F84-B82D-FD4F86F4339C}" destId="{D35EC7D7-3462-437E-9061-BC899D08B223}" srcOrd="3" destOrd="0" parTransId="{64BD69F7-F8AE-49FC-B1A9-01A2F6BAF0FD}" sibTransId="{98390F5E-AC78-4743-89AA-B2EEB8D905B4}"/>
    <dgm:cxn modelId="{1DCBF92D-7BA5-48F9-B605-615E62935E42}" srcId="{81DDD7D8-57E9-4F84-B82D-FD4F86F4339C}" destId="{B47977D7-D906-4C71-948F-E84054994BA8}" srcOrd="0" destOrd="0" parTransId="{4A9C1742-60A7-45C9-A636-848C0BFBEF2B}" sibTransId="{704F9BFB-18E4-45D9-8275-E65DBB3C37B0}"/>
    <dgm:cxn modelId="{0F0A6918-DA35-4E6B-91F0-BB7392821B5B}" type="presOf" srcId="{D35EC7D7-3462-437E-9061-BC899D08B223}" destId="{FAC94F96-BA12-4126-9411-920B3A3BF5C9}" srcOrd="0" destOrd="0" presId="urn:microsoft.com/office/officeart/2005/8/layout/matrix3"/>
    <dgm:cxn modelId="{EB5A7395-8B6B-41A1-AAF7-4D3A8B120F32}" type="presOf" srcId="{7D6E894F-F803-4A0D-8CBE-204326C0F378}" destId="{4F114B6F-7493-4499-A71A-EB101DDDEEFD}" srcOrd="0" destOrd="0" presId="urn:microsoft.com/office/officeart/2005/8/layout/matrix3"/>
    <dgm:cxn modelId="{2D24A8B6-3E9E-4BE3-9535-9F24E3B15470}" type="presParOf" srcId="{4AC77B60-ED50-46E7-BD32-1AADF7C69189}" destId="{A3EB3908-9BA2-411F-BD59-5A12AE276C68}" srcOrd="0" destOrd="0" presId="urn:microsoft.com/office/officeart/2005/8/layout/matrix3"/>
    <dgm:cxn modelId="{9D461F01-E1F0-487F-A2C6-BA92CCE83FE9}" type="presParOf" srcId="{4AC77B60-ED50-46E7-BD32-1AADF7C69189}" destId="{35CF6F3A-4EC8-4CA4-847A-BE1E91C54699}" srcOrd="1" destOrd="0" presId="urn:microsoft.com/office/officeart/2005/8/layout/matrix3"/>
    <dgm:cxn modelId="{9A2712BE-CE1E-4E5B-BC01-B26F719F64A6}" type="presParOf" srcId="{4AC77B60-ED50-46E7-BD32-1AADF7C69189}" destId="{4F114B6F-7493-4499-A71A-EB101DDDEEFD}" srcOrd="2" destOrd="0" presId="urn:microsoft.com/office/officeart/2005/8/layout/matrix3"/>
    <dgm:cxn modelId="{7F4632DC-E281-401B-9CE9-126095CAE3BE}" type="presParOf" srcId="{4AC77B60-ED50-46E7-BD32-1AADF7C69189}" destId="{9B346175-98D0-4E94-9D02-07D165C33C29}" srcOrd="3" destOrd="0" presId="urn:microsoft.com/office/officeart/2005/8/layout/matrix3"/>
    <dgm:cxn modelId="{523B55A1-B8BE-41D8-BEA4-BE0370FC841C}" type="presParOf" srcId="{4AC77B60-ED50-46E7-BD32-1AADF7C69189}" destId="{FAC94F96-BA12-4126-9411-920B3A3BF5C9}"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1DDD7D8-57E9-4F84-B82D-FD4F86F4339C}"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it-IT"/>
        </a:p>
      </dgm:t>
    </dgm:pt>
    <dgm:pt modelId="{B47977D7-D906-4C71-948F-E84054994BA8}">
      <dgm:prSet custT="1"/>
      <dgm:spPr>
        <a:solidFill>
          <a:schemeClr val="bg1">
            <a:lumMod val="75000"/>
          </a:schemeClr>
        </a:solidFill>
      </dgm:spPr>
      <dgm:t>
        <a:bodyPr/>
        <a:lstStyle/>
        <a:p>
          <a:pPr rtl="0"/>
          <a:r>
            <a:rPr lang="it-IT" sz="1200" b="1" dirty="0" smtClean="0"/>
            <a:t>Suolo</a:t>
          </a:r>
          <a:endParaRPr lang="it-IT" sz="1200" b="1" dirty="0"/>
        </a:p>
      </dgm:t>
    </dgm:pt>
    <dgm:pt modelId="{4A9C1742-60A7-45C9-A636-848C0BFBEF2B}" type="parTrans" cxnId="{1DCBF92D-7BA5-48F9-B605-615E62935E42}">
      <dgm:prSet/>
      <dgm:spPr/>
      <dgm:t>
        <a:bodyPr/>
        <a:lstStyle/>
        <a:p>
          <a:endParaRPr lang="it-IT"/>
        </a:p>
      </dgm:t>
    </dgm:pt>
    <dgm:pt modelId="{704F9BFB-18E4-45D9-8275-E65DBB3C37B0}" type="sibTrans" cxnId="{1DCBF92D-7BA5-48F9-B605-615E62935E42}">
      <dgm:prSet/>
      <dgm:spPr/>
      <dgm:t>
        <a:bodyPr/>
        <a:lstStyle/>
        <a:p>
          <a:endParaRPr lang="it-IT"/>
        </a:p>
      </dgm:t>
    </dgm:pt>
    <dgm:pt modelId="{C915EADB-ABD7-49D4-B19B-49AB12FD1579}">
      <dgm:prSet custT="1"/>
      <dgm:spPr>
        <a:solidFill>
          <a:schemeClr val="bg1">
            <a:lumMod val="75000"/>
          </a:schemeClr>
        </a:solidFill>
      </dgm:spPr>
      <dgm:t>
        <a:bodyPr/>
        <a:lstStyle/>
        <a:p>
          <a:pPr rtl="0"/>
          <a:r>
            <a:rPr lang="it-IT" sz="1200" dirty="0" smtClean="0"/>
            <a:t>Elementi strutturalmente connessi</a:t>
          </a:r>
          <a:endParaRPr lang="it-IT" sz="1200" dirty="0"/>
        </a:p>
      </dgm:t>
    </dgm:pt>
    <dgm:pt modelId="{6C88472E-ABC8-4FBB-B6B6-97FEC3A70B47}" type="parTrans" cxnId="{5C7D6C36-C5DF-46B6-AF45-CD105D0E6426}">
      <dgm:prSet/>
      <dgm:spPr/>
      <dgm:t>
        <a:bodyPr/>
        <a:lstStyle/>
        <a:p>
          <a:endParaRPr lang="it-IT"/>
        </a:p>
      </dgm:t>
    </dgm:pt>
    <dgm:pt modelId="{3375FD16-1451-41B0-A842-2811F88CFCEB}" type="sibTrans" cxnId="{5C7D6C36-C5DF-46B6-AF45-CD105D0E6426}">
      <dgm:prSet/>
      <dgm:spPr/>
      <dgm:t>
        <a:bodyPr/>
        <a:lstStyle/>
        <a:p>
          <a:endParaRPr lang="it-IT"/>
        </a:p>
      </dgm:t>
    </dgm:pt>
    <dgm:pt modelId="{D35EC7D7-3462-437E-9061-BC899D08B223}">
      <dgm:prSet custT="1"/>
      <dgm:spPr>
        <a:solidFill>
          <a:srgbClr val="E46C0A"/>
        </a:solidFill>
      </dgm:spPr>
      <dgm:t>
        <a:bodyPr/>
        <a:lstStyle/>
        <a:p>
          <a:pPr rtl="0"/>
          <a:r>
            <a:rPr lang="it-IT" sz="1200" dirty="0" smtClean="0"/>
            <a:t>Componenti impiantistiche</a:t>
          </a:r>
          <a:endParaRPr lang="it-IT" sz="1200" dirty="0"/>
        </a:p>
      </dgm:t>
    </dgm:pt>
    <dgm:pt modelId="{64BD69F7-F8AE-49FC-B1A9-01A2F6BAF0FD}" type="parTrans" cxnId="{76C04582-4D11-4B60-8A7E-DDAC9199B71D}">
      <dgm:prSet/>
      <dgm:spPr/>
      <dgm:t>
        <a:bodyPr/>
        <a:lstStyle/>
        <a:p>
          <a:endParaRPr lang="it-IT"/>
        </a:p>
      </dgm:t>
    </dgm:pt>
    <dgm:pt modelId="{98390F5E-AC78-4743-89AA-B2EEB8D905B4}" type="sibTrans" cxnId="{76C04582-4D11-4B60-8A7E-DDAC9199B71D}">
      <dgm:prSet/>
      <dgm:spPr/>
      <dgm:t>
        <a:bodyPr/>
        <a:lstStyle/>
        <a:p>
          <a:endParaRPr lang="it-IT"/>
        </a:p>
      </dgm:t>
    </dgm:pt>
    <dgm:pt modelId="{7D6E894F-F803-4A0D-8CBE-204326C0F378}">
      <dgm:prSet custT="1"/>
      <dgm:spPr>
        <a:solidFill>
          <a:schemeClr val="bg1">
            <a:lumMod val="75000"/>
          </a:schemeClr>
        </a:solidFill>
      </dgm:spPr>
      <dgm:t>
        <a:bodyPr/>
        <a:lstStyle/>
        <a:p>
          <a:pPr rtl="0"/>
          <a:r>
            <a:rPr lang="it-IT" sz="1200" b="1" dirty="0" smtClean="0"/>
            <a:t>Costruzioni</a:t>
          </a:r>
          <a:endParaRPr lang="it-IT" sz="1200" b="1" dirty="0"/>
        </a:p>
      </dgm:t>
    </dgm:pt>
    <dgm:pt modelId="{14851F10-6D76-4698-9CD9-88823419130C}" type="sibTrans" cxnId="{D43DF4A2-4016-46C7-BF0F-31AF18079CE1}">
      <dgm:prSet/>
      <dgm:spPr/>
      <dgm:t>
        <a:bodyPr/>
        <a:lstStyle/>
        <a:p>
          <a:endParaRPr lang="it-IT"/>
        </a:p>
      </dgm:t>
    </dgm:pt>
    <dgm:pt modelId="{C3D68B09-A2FC-46D5-A193-22BFA66E7FE3}" type="parTrans" cxnId="{D43DF4A2-4016-46C7-BF0F-31AF18079CE1}">
      <dgm:prSet/>
      <dgm:spPr/>
      <dgm:t>
        <a:bodyPr/>
        <a:lstStyle/>
        <a:p>
          <a:endParaRPr lang="it-IT"/>
        </a:p>
      </dgm:t>
    </dgm:pt>
    <dgm:pt modelId="{4AC77B60-ED50-46E7-BD32-1AADF7C69189}" type="pres">
      <dgm:prSet presAssocID="{81DDD7D8-57E9-4F84-B82D-FD4F86F4339C}" presName="matrix" presStyleCnt="0">
        <dgm:presLayoutVars>
          <dgm:chMax val="1"/>
          <dgm:dir/>
          <dgm:resizeHandles val="exact"/>
        </dgm:presLayoutVars>
      </dgm:prSet>
      <dgm:spPr/>
      <dgm:t>
        <a:bodyPr/>
        <a:lstStyle/>
        <a:p>
          <a:endParaRPr lang="it-IT"/>
        </a:p>
      </dgm:t>
    </dgm:pt>
    <dgm:pt modelId="{A3EB3908-9BA2-411F-BD59-5A12AE276C68}" type="pres">
      <dgm:prSet presAssocID="{81DDD7D8-57E9-4F84-B82D-FD4F86F4339C}" presName="diamond" presStyleLbl="bgShp" presStyleIdx="0" presStyleCnt="1"/>
      <dgm:spPr>
        <a:solidFill>
          <a:schemeClr val="bg1">
            <a:lumMod val="75000"/>
          </a:schemeClr>
        </a:solidFill>
      </dgm:spPr>
    </dgm:pt>
    <dgm:pt modelId="{35CF6F3A-4EC8-4CA4-847A-BE1E91C54699}" type="pres">
      <dgm:prSet presAssocID="{81DDD7D8-57E9-4F84-B82D-FD4F86F4339C}" presName="quad1" presStyleLbl="node1" presStyleIdx="0" presStyleCnt="4" custScaleX="168128" custLinFactNeighborX="-34354">
        <dgm:presLayoutVars>
          <dgm:chMax val="0"/>
          <dgm:chPref val="0"/>
          <dgm:bulletEnabled val="1"/>
        </dgm:presLayoutVars>
      </dgm:prSet>
      <dgm:spPr/>
      <dgm:t>
        <a:bodyPr/>
        <a:lstStyle/>
        <a:p>
          <a:endParaRPr lang="it-IT"/>
        </a:p>
      </dgm:t>
    </dgm:pt>
    <dgm:pt modelId="{4F114B6F-7493-4499-A71A-EB101DDDEEFD}" type="pres">
      <dgm:prSet presAssocID="{81DDD7D8-57E9-4F84-B82D-FD4F86F4339C}" presName="quad2" presStyleLbl="node1" presStyleIdx="1" presStyleCnt="4" custScaleX="164963" custLinFactNeighborX="34676">
        <dgm:presLayoutVars>
          <dgm:chMax val="0"/>
          <dgm:chPref val="0"/>
          <dgm:bulletEnabled val="1"/>
        </dgm:presLayoutVars>
      </dgm:prSet>
      <dgm:spPr/>
      <dgm:t>
        <a:bodyPr/>
        <a:lstStyle/>
        <a:p>
          <a:endParaRPr lang="it-IT"/>
        </a:p>
      </dgm:t>
    </dgm:pt>
    <dgm:pt modelId="{9B346175-98D0-4E94-9D02-07D165C33C29}" type="pres">
      <dgm:prSet presAssocID="{81DDD7D8-57E9-4F84-B82D-FD4F86F4339C}" presName="quad3" presStyleLbl="node1" presStyleIdx="2" presStyleCnt="4" custScaleX="219705" custLinFactNeighborX="-60654">
        <dgm:presLayoutVars>
          <dgm:chMax val="0"/>
          <dgm:chPref val="0"/>
          <dgm:bulletEnabled val="1"/>
        </dgm:presLayoutVars>
      </dgm:prSet>
      <dgm:spPr/>
      <dgm:t>
        <a:bodyPr/>
        <a:lstStyle/>
        <a:p>
          <a:endParaRPr lang="it-IT"/>
        </a:p>
      </dgm:t>
    </dgm:pt>
    <dgm:pt modelId="{FAC94F96-BA12-4126-9411-920B3A3BF5C9}" type="pres">
      <dgm:prSet presAssocID="{81DDD7D8-57E9-4F84-B82D-FD4F86F4339C}" presName="quad4" presStyleLbl="node1" presStyleIdx="3" presStyleCnt="4" custScaleX="220504" custLinFactNeighborX="86081" custLinFactNeighborY="24359">
        <dgm:presLayoutVars>
          <dgm:chMax val="0"/>
          <dgm:chPref val="0"/>
          <dgm:bulletEnabled val="1"/>
        </dgm:presLayoutVars>
      </dgm:prSet>
      <dgm:spPr/>
      <dgm:t>
        <a:bodyPr/>
        <a:lstStyle/>
        <a:p>
          <a:endParaRPr lang="it-IT"/>
        </a:p>
      </dgm:t>
    </dgm:pt>
  </dgm:ptLst>
  <dgm:cxnLst>
    <dgm:cxn modelId="{2CBB4A29-1F0F-4E9D-AC47-DC05185CB8EA}" type="presOf" srcId="{B47977D7-D906-4C71-948F-E84054994BA8}" destId="{35CF6F3A-4EC8-4CA4-847A-BE1E91C54699}" srcOrd="0" destOrd="0" presId="urn:microsoft.com/office/officeart/2005/8/layout/matrix3"/>
    <dgm:cxn modelId="{D43DF4A2-4016-46C7-BF0F-31AF18079CE1}" srcId="{81DDD7D8-57E9-4F84-B82D-FD4F86F4339C}" destId="{7D6E894F-F803-4A0D-8CBE-204326C0F378}" srcOrd="1" destOrd="0" parTransId="{C3D68B09-A2FC-46D5-A193-22BFA66E7FE3}" sibTransId="{14851F10-6D76-4698-9CD9-88823419130C}"/>
    <dgm:cxn modelId="{23007FB3-A875-481A-A52E-12F548215F31}" type="presOf" srcId="{81DDD7D8-57E9-4F84-B82D-FD4F86F4339C}" destId="{4AC77B60-ED50-46E7-BD32-1AADF7C69189}" srcOrd="0" destOrd="0" presId="urn:microsoft.com/office/officeart/2005/8/layout/matrix3"/>
    <dgm:cxn modelId="{5C7D6C36-C5DF-46B6-AF45-CD105D0E6426}" srcId="{81DDD7D8-57E9-4F84-B82D-FD4F86F4339C}" destId="{C915EADB-ABD7-49D4-B19B-49AB12FD1579}" srcOrd="2" destOrd="0" parTransId="{6C88472E-ABC8-4FBB-B6B6-97FEC3A70B47}" sibTransId="{3375FD16-1451-41B0-A842-2811F88CFCEB}"/>
    <dgm:cxn modelId="{76C04582-4D11-4B60-8A7E-DDAC9199B71D}" srcId="{81DDD7D8-57E9-4F84-B82D-FD4F86F4339C}" destId="{D35EC7D7-3462-437E-9061-BC899D08B223}" srcOrd="3" destOrd="0" parTransId="{64BD69F7-F8AE-49FC-B1A9-01A2F6BAF0FD}" sibTransId="{98390F5E-AC78-4743-89AA-B2EEB8D905B4}"/>
    <dgm:cxn modelId="{70580C4A-3317-448B-9488-09B612A697B5}" type="presOf" srcId="{D35EC7D7-3462-437E-9061-BC899D08B223}" destId="{FAC94F96-BA12-4126-9411-920B3A3BF5C9}" srcOrd="0" destOrd="0" presId="urn:microsoft.com/office/officeart/2005/8/layout/matrix3"/>
    <dgm:cxn modelId="{1DCBF92D-7BA5-48F9-B605-615E62935E42}" srcId="{81DDD7D8-57E9-4F84-B82D-FD4F86F4339C}" destId="{B47977D7-D906-4C71-948F-E84054994BA8}" srcOrd="0" destOrd="0" parTransId="{4A9C1742-60A7-45C9-A636-848C0BFBEF2B}" sibTransId="{704F9BFB-18E4-45D9-8275-E65DBB3C37B0}"/>
    <dgm:cxn modelId="{A61C0E2F-2ADF-473D-BC5D-B66CDCEA079C}" type="presOf" srcId="{7D6E894F-F803-4A0D-8CBE-204326C0F378}" destId="{4F114B6F-7493-4499-A71A-EB101DDDEEFD}" srcOrd="0" destOrd="0" presId="urn:microsoft.com/office/officeart/2005/8/layout/matrix3"/>
    <dgm:cxn modelId="{3906321E-9A0E-4958-8B06-C7977E085BD6}" type="presOf" srcId="{C915EADB-ABD7-49D4-B19B-49AB12FD1579}" destId="{9B346175-98D0-4E94-9D02-07D165C33C29}" srcOrd="0" destOrd="0" presId="urn:microsoft.com/office/officeart/2005/8/layout/matrix3"/>
    <dgm:cxn modelId="{EAE90A7A-DF0B-499D-81F3-3A52165CE708}" type="presParOf" srcId="{4AC77B60-ED50-46E7-BD32-1AADF7C69189}" destId="{A3EB3908-9BA2-411F-BD59-5A12AE276C68}" srcOrd="0" destOrd="0" presId="urn:microsoft.com/office/officeart/2005/8/layout/matrix3"/>
    <dgm:cxn modelId="{77E1D152-DE67-4B0E-8A96-622E91A73A0A}" type="presParOf" srcId="{4AC77B60-ED50-46E7-BD32-1AADF7C69189}" destId="{35CF6F3A-4EC8-4CA4-847A-BE1E91C54699}" srcOrd="1" destOrd="0" presId="urn:microsoft.com/office/officeart/2005/8/layout/matrix3"/>
    <dgm:cxn modelId="{6C598F77-6A2E-4BC1-AC79-B87CF31883F4}" type="presParOf" srcId="{4AC77B60-ED50-46E7-BD32-1AADF7C69189}" destId="{4F114B6F-7493-4499-A71A-EB101DDDEEFD}" srcOrd="2" destOrd="0" presId="urn:microsoft.com/office/officeart/2005/8/layout/matrix3"/>
    <dgm:cxn modelId="{1691D3D2-8E35-4431-8B32-C2F09C3C59CC}" type="presParOf" srcId="{4AC77B60-ED50-46E7-BD32-1AADF7C69189}" destId="{9B346175-98D0-4E94-9D02-07D165C33C29}" srcOrd="3" destOrd="0" presId="urn:microsoft.com/office/officeart/2005/8/layout/matrix3"/>
    <dgm:cxn modelId="{15608BB2-254A-4F7F-8AF3-40622CF59FC1}" type="presParOf" srcId="{4AC77B60-ED50-46E7-BD32-1AADF7C69189}" destId="{FAC94F96-BA12-4126-9411-920B3A3BF5C9}"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B3908-9BA2-411F-BD59-5A12AE276C68}">
      <dsp:nvSpPr>
        <dsp:cNvPr id="0" name=""/>
        <dsp:cNvSpPr/>
      </dsp:nvSpPr>
      <dsp:spPr>
        <a:xfrm>
          <a:off x="1618497" y="0"/>
          <a:ext cx="2160240" cy="216024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CF6F3A-4EC8-4CA4-847A-BE1E91C54699}">
      <dsp:nvSpPr>
        <dsp:cNvPr id="0" name=""/>
        <dsp:cNvSpPr/>
      </dsp:nvSpPr>
      <dsp:spPr>
        <a:xfrm>
          <a:off x="1247302" y="205222"/>
          <a:ext cx="1416467" cy="842493"/>
        </a:xfrm>
        <a:prstGeom prst="roundRect">
          <a:avLst/>
        </a:prstGeom>
        <a:solidFill>
          <a:srgbClr val="33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it-IT" sz="1800" b="1" kern="1200" dirty="0" smtClean="0"/>
            <a:t>Suolo</a:t>
          </a:r>
          <a:endParaRPr lang="it-IT" sz="1800" b="1" kern="1200" dirty="0"/>
        </a:p>
      </dsp:txBody>
      <dsp:txXfrm>
        <a:off x="1288429" y="246349"/>
        <a:ext cx="1334213" cy="760239"/>
      </dsp:txXfrm>
    </dsp:sp>
    <dsp:sp modelId="{4F114B6F-7493-4499-A71A-EB101DDDEEFD}">
      <dsp:nvSpPr>
        <dsp:cNvPr id="0" name=""/>
        <dsp:cNvSpPr/>
      </dsp:nvSpPr>
      <dsp:spPr>
        <a:xfrm>
          <a:off x="2749509" y="205222"/>
          <a:ext cx="1389802" cy="842493"/>
        </a:xfrm>
        <a:prstGeom prst="roundRect">
          <a:avLst/>
        </a:prstGeom>
        <a:solidFill>
          <a:srgbClr val="33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it-IT" sz="1800" b="1" kern="1200" dirty="0" smtClean="0"/>
            <a:t>Costruzioni</a:t>
          </a:r>
          <a:endParaRPr lang="it-IT" sz="1800" b="1" kern="1200" dirty="0"/>
        </a:p>
      </dsp:txBody>
      <dsp:txXfrm>
        <a:off x="2790636" y="246349"/>
        <a:ext cx="1307548" cy="760239"/>
      </dsp:txXfrm>
    </dsp:sp>
    <dsp:sp modelId="{9B346175-98D0-4E94-9D02-07D165C33C29}">
      <dsp:nvSpPr>
        <dsp:cNvPr id="0" name=""/>
        <dsp:cNvSpPr/>
      </dsp:nvSpPr>
      <dsp:spPr>
        <a:xfrm>
          <a:off x="808460" y="1112523"/>
          <a:ext cx="1851000" cy="842493"/>
        </a:xfrm>
        <a:prstGeom prst="roundRect">
          <a:avLst/>
        </a:prstGeom>
        <a:solidFill>
          <a:srgbClr val="33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it-IT" sz="1800" kern="1200" dirty="0" smtClean="0"/>
            <a:t>Elementi strutturalmente connessi</a:t>
          </a:r>
          <a:endParaRPr lang="it-IT" sz="1800" kern="1200" dirty="0"/>
        </a:p>
      </dsp:txBody>
      <dsp:txXfrm>
        <a:off x="849587" y="1153650"/>
        <a:ext cx="1768746" cy="760239"/>
      </dsp:txXfrm>
    </dsp:sp>
    <dsp:sp modelId="{FAC94F96-BA12-4126-9411-920B3A3BF5C9}">
      <dsp:nvSpPr>
        <dsp:cNvPr id="0" name=""/>
        <dsp:cNvSpPr/>
      </dsp:nvSpPr>
      <dsp:spPr>
        <a:xfrm>
          <a:off x="2948628" y="1317746"/>
          <a:ext cx="1857732" cy="842493"/>
        </a:xfrm>
        <a:prstGeom prst="roundRect">
          <a:avLst/>
        </a:prstGeom>
        <a:solidFill>
          <a:srgbClr val="E46C0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it-IT" sz="1800" kern="1200" dirty="0" smtClean="0"/>
            <a:t>Componenti impiantistiche</a:t>
          </a:r>
          <a:endParaRPr lang="it-IT" sz="1800" kern="1200" dirty="0"/>
        </a:p>
      </dsp:txBody>
      <dsp:txXfrm>
        <a:off x="2989755" y="1358873"/>
        <a:ext cx="1775478" cy="76023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B3908-9BA2-411F-BD59-5A12AE276C68}">
      <dsp:nvSpPr>
        <dsp:cNvPr id="0" name=""/>
        <dsp:cNvSpPr/>
      </dsp:nvSpPr>
      <dsp:spPr>
        <a:xfrm>
          <a:off x="1367030" y="0"/>
          <a:ext cx="1440160" cy="1440160"/>
        </a:xfrm>
        <a:prstGeom prst="diamond">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35CF6F3A-4EC8-4CA4-847A-BE1E91C54699}">
      <dsp:nvSpPr>
        <dsp:cNvPr id="0" name=""/>
        <dsp:cNvSpPr/>
      </dsp:nvSpPr>
      <dsp:spPr>
        <a:xfrm>
          <a:off x="1119567" y="136815"/>
          <a:ext cx="944311" cy="561662"/>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it-IT" sz="1200" b="1" kern="1200" dirty="0" smtClean="0"/>
            <a:t>Suolo</a:t>
          </a:r>
          <a:endParaRPr lang="it-IT" sz="1200" b="1" kern="1200" dirty="0"/>
        </a:p>
      </dsp:txBody>
      <dsp:txXfrm>
        <a:off x="1146985" y="164233"/>
        <a:ext cx="889475" cy="506826"/>
      </dsp:txXfrm>
    </dsp:sp>
    <dsp:sp modelId="{4F114B6F-7493-4499-A71A-EB101DDDEEFD}">
      <dsp:nvSpPr>
        <dsp:cNvPr id="0" name=""/>
        <dsp:cNvSpPr/>
      </dsp:nvSpPr>
      <dsp:spPr>
        <a:xfrm>
          <a:off x="2121038" y="136815"/>
          <a:ext cx="926535" cy="561662"/>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it-IT" sz="1200" b="1" kern="1200" dirty="0" smtClean="0"/>
            <a:t>Costruzioni</a:t>
          </a:r>
          <a:endParaRPr lang="it-IT" sz="1200" b="1" kern="1200" dirty="0"/>
        </a:p>
      </dsp:txBody>
      <dsp:txXfrm>
        <a:off x="2148456" y="164233"/>
        <a:ext cx="871699" cy="506826"/>
      </dsp:txXfrm>
    </dsp:sp>
    <dsp:sp modelId="{9B346175-98D0-4E94-9D02-07D165C33C29}">
      <dsp:nvSpPr>
        <dsp:cNvPr id="0" name=""/>
        <dsp:cNvSpPr/>
      </dsp:nvSpPr>
      <dsp:spPr>
        <a:xfrm>
          <a:off x="827005" y="741682"/>
          <a:ext cx="1234000" cy="561662"/>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it-IT" sz="1200" kern="1200" dirty="0" smtClean="0"/>
            <a:t>Elementi strutturalmente connessi</a:t>
          </a:r>
          <a:endParaRPr lang="it-IT" sz="1200" kern="1200" dirty="0"/>
        </a:p>
      </dsp:txBody>
      <dsp:txXfrm>
        <a:off x="854423" y="769100"/>
        <a:ext cx="1179164" cy="506826"/>
      </dsp:txXfrm>
    </dsp:sp>
    <dsp:sp modelId="{FAC94F96-BA12-4126-9411-920B3A3BF5C9}">
      <dsp:nvSpPr>
        <dsp:cNvPr id="0" name=""/>
        <dsp:cNvSpPr/>
      </dsp:nvSpPr>
      <dsp:spPr>
        <a:xfrm>
          <a:off x="2253784" y="878497"/>
          <a:ext cx="1238488" cy="561662"/>
        </a:xfrm>
        <a:prstGeom prst="roundRect">
          <a:avLst/>
        </a:prstGeom>
        <a:solidFill>
          <a:srgbClr val="E46C0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it-IT" sz="1200" kern="1200" dirty="0" smtClean="0"/>
            <a:t>Componenti impiantistiche</a:t>
          </a:r>
          <a:endParaRPr lang="it-IT" sz="1200" kern="1200" dirty="0"/>
        </a:p>
      </dsp:txBody>
      <dsp:txXfrm>
        <a:off x="2281202" y="905915"/>
        <a:ext cx="1183652" cy="50682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B3908-9BA2-411F-BD59-5A12AE276C68}">
      <dsp:nvSpPr>
        <dsp:cNvPr id="0" name=""/>
        <dsp:cNvSpPr/>
      </dsp:nvSpPr>
      <dsp:spPr>
        <a:xfrm>
          <a:off x="1367030" y="0"/>
          <a:ext cx="1440160" cy="1440160"/>
        </a:xfrm>
        <a:prstGeom prst="diamond">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35CF6F3A-4EC8-4CA4-847A-BE1E91C54699}">
      <dsp:nvSpPr>
        <dsp:cNvPr id="0" name=""/>
        <dsp:cNvSpPr/>
      </dsp:nvSpPr>
      <dsp:spPr>
        <a:xfrm>
          <a:off x="1119567" y="136815"/>
          <a:ext cx="944311" cy="561662"/>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it-IT" sz="1200" b="1" kern="1200" dirty="0" smtClean="0"/>
            <a:t>Suolo</a:t>
          </a:r>
          <a:endParaRPr lang="it-IT" sz="1200" b="1" kern="1200" dirty="0"/>
        </a:p>
      </dsp:txBody>
      <dsp:txXfrm>
        <a:off x="1146985" y="164233"/>
        <a:ext cx="889475" cy="506826"/>
      </dsp:txXfrm>
    </dsp:sp>
    <dsp:sp modelId="{4F114B6F-7493-4499-A71A-EB101DDDEEFD}">
      <dsp:nvSpPr>
        <dsp:cNvPr id="0" name=""/>
        <dsp:cNvSpPr/>
      </dsp:nvSpPr>
      <dsp:spPr>
        <a:xfrm>
          <a:off x="2121038" y="136815"/>
          <a:ext cx="926535" cy="561662"/>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it-IT" sz="1200" b="1" kern="1200" dirty="0" smtClean="0"/>
            <a:t>Costruzioni</a:t>
          </a:r>
          <a:endParaRPr lang="it-IT" sz="1200" b="1" kern="1200" dirty="0"/>
        </a:p>
      </dsp:txBody>
      <dsp:txXfrm>
        <a:off x="2148456" y="164233"/>
        <a:ext cx="871699" cy="506826"/>
      </dsp:txXfrm>
    </dsp:sp>
    <dsp:sp modelId="{9B346175-98D0-4E94-9D02-07D165C33C29}">
      <dsp:nvSpPr>
        <dsp:cNvPr id="0" name=""/>
        <dsp:cNvSpPr/>
      </dsp:nvSpPr>
      <dsp:spPr>
        <a:xfrm>
          <a:off x="827005" y="741682"/>
          <a:ext cx="1234000" cy="561662"/>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it-IT" sz="1200" kern="1200" dirty="0" smtClean="0"/>
            <a:t>Elementi strutturalmente connessi</a:t>
          </a:r>
          <a:endParaRPr lang="it-IT" sz="1200" kern="1200" dirty="0"/>
        </a:p>
      </dsp:txBody>
      <dsp:txXfrm>
        <a:off x="854423" y="769100"/>
        <a:ext cx="1179164" cy="506826"/>
      </dsp:txXfrm>
    </dsp:sp>
    <dsp:sp modelId="{FAC94F96-BA12-4126-9411-920B3A3BF5C9}">
      <dsp:nvSpPr>
        <dsp:cNvPr id="0" name=""/>
        <dsp:cNvSpPr/>
      </dsp:nvSpPr>
      <dsp:spPr>
        <a:xfrm>
          <a:off x="2253784" y="878497"/>
          <a:ext cx="1238488" cy="561662"/>
        </a:xfrm>
        <a:prstGeom prst="roundRect">
          <a:avLst/>
        </a:prstGeom>
        <a:solidFill>
          <a:srgbClr val="E46C0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it-IT" sz="1200" kern="1200" dirty="0" smtClean="0"/>
            <a:t>Componenti impiantistiche</a:t>
          </a:r>
          <a:endParaRPr lang="it-IT" sz="1200" kern="1200" dirty="0"/>
        </a:p>
      </dsp:txBody>
      <dsp:txXfrm>
        <a:off x="2281202" y="905915"/>
        <a:ext cx="1183652" cy="50682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B3908-9BA2-411F-BD59-5A12AE276C68}">
      <dsp:nvSpPr>
        <dsp:cNvPr id="0" name=""/>
        <dsp:cNvSpPr/>
      </dsp:nvSpPr>
      <dsp:spPr>
        <a:xfrm>
          <a:off x="1367030" y="0"/>
          <a:ext cx="1440160" cy="1440160"/>
        </a:xfrm>
        <a:prstGeom prst="diamond">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35CF6F3A-4EC8-4CA4-847A-BE1E91C54699}">
      <dsp:nvSpPr>
        <dsp:cNvPr id="0" name=""/>
        <dsp:cNvSpPr/>
      </dsp:nvSpPr>
      <dsp:spPr>
        <a:xfrm>
          <a:off x="1119567" y="136815"/>
          <a:ext cx="944311" cy="561662"/>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it-IT" sz="1200" b="1" kern="1200" dirty="0" smtClean="0"/>
            <a:t>Suolo</a:t>
          </a:r>
          <a:endParaRPr lang="it-IT" sz="1200" b="1" kern="1200" dirty="0"/>
        </a:p>
      </dsp:txBody>
      <dsp:txXfrm>
        <a:off x="1146985" y="164233"/>
        <a:ext cx="889475" cy="506826"/>
      </dsp:txXfrm>
    </dsp:sp>
    <dsp:sp modelId="{4F114B6F-7493-4499-A71A-EB101DDDEEFD}">
      <dsp:nvSpPr>
        <dsp:cNvPr id="0" name=""/>
        <dsp:cNvSpPr/>
      </dsp:nvSpPr>
      <dsp:spPr>
        <a:xfrm>
          <a:off x="2121038" y="136815"/>
          <a:ext cx="926535" cy="561662"/>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it-IT" sz="1200" b="1" kern="1200" dirty="0" smtClean="0"/>
            <a:t>Costruzioni</a:t>
          </a:r>
          <a:endParaRPr lang="it-IT" sz="1200" b="1" kern="1200" dirty="0"/>
        </a:p>
      </dsp:txBody>
      <dsp:txXfrm>
        <a:off x="2148456" y="164233"/>
        <a:ext cx="871699" cy="506826"/>
      </dsp:txXfrm>
    </dsp:sp>
    <dsp:sp modelId="{9B346175-98D0-4E94-9D02-07D165C33C29}">
      <dsp:nvSpPr>
        <dsp:cNvPr id="0" name=""/>
        <dsp:cNvSpPr/>
      </dsp:nvSpPr>
      <dsp:spPr>
        <a:xfrm>
          <a:off x="827005" y="741682"/>
          <a:ext cx="1234000" cy="561662"/>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it-IT" sz="1200" kern="1200" dirty="0" smtClean="0"/>
            <a:t>Elementi strutturalmente connessi</a:t>
          </a:r>
          <a:endParaRPr lang="it-IT" sz="1200" kern="1200" dirty="0"/>
        </a:p>
      </dsp:txBody>
      <dsp:txXfrm>
        <a:off x="854423" y="769100"/>
        <a:ext cx="1179164" cy="506826"/>
      </dsp:txXfrm>
    </dsp:sp>
    <dsp:sp modelId="{FAC94F96-BA12-4126-9411-920B3A3BF5C9}">
      <dsp:nvSpPr>
        <dsp:cNvPr id="0" name=""/>
        <dsp:cNvSpPr/>
      </dsp:nvSpPr>
      <dsp:spPr>
        <a:xfrm>
          <a:off x="2253784" y="878497"/>
          <a:ext cx="1238488" cy="561662"/>
        </a:xfrm>
        <a:prstGeom prst="roundRect">
          <a:avLst/>
        </a:prstGeom>
        <a:solidFill>
          <a:srgbClr val="E46C0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it-IT" sz="1200" kern="1200" dirty="0" smtClean="0"/>
            <a:t>Componenti impiantistiche</a:t>
          </a:r>
          <a:endParaRPr lang="it-IT" sz="1200" kern="1200" dirty="0"/>
        </a:p>
      </dsp:txBody>
      <dsp:txXfrm>
        <a:off x="2281202" y="905915"/>
        <a:ext cx="1183652" cy="50682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B3908-9BA2-411F-BD59-5A12AE276C68}">
      <dsp:nvSpPr>
        <dsp:cNvPr id="0" name=""/>
        <dsp:cNvSpPr/>
      </dsp:nvSpPr>
      <dsp:spPr>
        <a:xfrm>
          <a:off x="1367030" y="0"/>
          <a:ext cx="1440160" cy="1440160"/>
        </a:xfrm>
        <a:prstGeom prst="diamond">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35CF6F3A-4EC8-4CA4-847A-BE1E91C54699}">
      <dsp:nvSpPr>
        <dsp:cNvPr id="0" name=""/>
        <dsp:cNvSpPr/>
      </dsp:nvSpPr>
      <dsp:spPr>
        <a:xfrm>
          <a:off x="1119567" y="136815"/>
          <a:ext cx="944311" cy="561662"/>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it-IT" sz="1200" b="1" kern="1200" dirty="0" smtClean="0"/>
            <a:t>Suolo</a:t>
          </a:r>
          <a:endParaRPr lang="it-IT" sz="1200" b="1" kern="1200" dirty="0"/>
        </a:p>
      </dsp:txBody>
      <dsp:txXfrm>
        <a:off x="1146985" y="164233"/>
        <a:ext cx="889475" cy="506826"/>
      </dsp:txXfrm>
    </dsp:sp>
    <dsp:sp modelId="{4F114B6F-7493-4499-A71A-EB101DDDEEFD}">
      <dsp:nvSpPr>
        <dsp:cNvPr id="0" name=""/>
        <dsp:cNvSpPr/>
      </dsp:nvSpPr>
      <dsp:spPr>
        <a:xfrm>
          <a:off x="2121038" y="136815"/>
          <a:ext cx="926535" cy="561662"/>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it-IT" sz="1200" b="1" kern="1200" dirty="0" smtClean="0"/>
            <a:t>Costruzioni</a:t>
          </a:r>
          <a:endParaRPr lang="it-IT" sz="1200" b="1" kern="1200" dirty="0"/>
        </a:p>
      </dsp:txBody>
      <dsp:txXfrm>
        <a:off x="2148456" y="164233"/>
        <a:ext cx="871699" cy="506826"/>
      </dsp:txXfrm>
    </dsp:sp>
    <dsp:sp modelId="{9B346175-98D0-4E94-9D02-07D165C33C29}">
      <dsp:nvSpPr>
        <dsp:cNvPr id="0" name=""/>
        <dsp:cNvSpPr/>
      </dsp:nvSpPr>
      <dsp:spPr>
        <a:xfrm>
          <a:off x="827005" y="741682"/>
          <a:ext cx="1234000" cy="561662"/>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it-IT" sz="1200" kern="1200" dirty="0" smtClean="0"/>
            <a:t>Elementi strutturalmente connessi</a:t>
          </a:r>
          <a:endParaRPr lang="it-IT" sz="1200" kern="1200" dirty="0"/>
        </a:p>
      </dsp:txBody>
      <dsp:txXfrm>
        <a:off x="854423" y="769100"/>
        <a:ext cx="1179164" cy="506826"/>
      </dsp:txXfrm>
    </dsp:sp>
    <dsp:sp modelId="{FAC94F96-BA12-4126-9411-920B3A3BF5C9}">
      <dsp:nvSpPr>
        <dsp:cNvPr id="0" name=""/>
        <dsp:cNvSpPr/>
      </dsp:nvSpPr>
      <dsp:spPr>
        <a:xfrm>
          <a:off x="2253784" y="878497"/>
          <a:ext cx="1238488" cy="561662"/>
        </a:xfrm>
        <a:prstGeom prst="roundRect">
          <a:avLst/>
        </a:prstGeom>
        <a:solidFill>
          <a:srgbClr val="E46C0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it-IT" sz="1200" kern="1200" dirty="0" smtClean="0"/>
            <a:t>Componenti impiantistiche</a:t>
          </a:r>
          <a:endParaRPr lang="it-IT" sz="1200" kern="1200" dirty="0"/>
        </a:p>
      </dsp:txBody>
      <dsp:txXfrm>
        <a:off x="2281202" y="905915"/>
        <a:ext cx="1183652" cy="50682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B3908-9BA2-411F-BD59-5A12AE276C68}">
      <dsp:nvSpPr>
        <dsp:cNvPr id="0" name=""/>
        <dsp:cNvSpPr/>
      </dsp:nvSpPr>
      <dsp:spPr>
        <a:xfrm>
          <a:off x="1367030" y="0"/>
          <a:ext cx="1440160" cy="1440160"/>
        </a:xfrm>
        <a:prstGeom prst="diamond">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35CF6F3A-4EC8-4CA4-847A-BE1E91C54699}">
      <dsp:nvSpPr>
        <dsp:cNvPr id="0" name=""/>
        <dsp:cNvSpPr/>
      </dsp:nvSpPr>
      <dsp:spPr>
        <a:xfrm>
          <a:off x="1119567" y="136815"/>
          <a:ext cx="944311" cy="561662"/>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it-IT" sz="1200" b="1" kern="1200" dirty="0" smtClean="0"/>
            <a:t>Suolo</a:t>
          </a:r>
          <a:endParaRPr lang="it-IT" sz="1200" b="1" kern="1200" dirty="0"/>
        </a:p>
      </dsp:txBody>
      <dsp:txXfrm>
        <a:off x="1146985" y="164233"/>
        <a:ext cx="889475" cy="506826"/>
      </dsp:txXfrm>
    </dsp:sp>
    <dsp:sp modelId="{4F114B6F-7493-4499-A71A-EB101DDDEEFD}">
      <dsp:nvSpPr>
        <dsp:cNvPr id="0" name=""/>
        <dsp:cNvSpPr/>
      </dsp:nvSpPr>
      <dsp:spPr>
        <a:xfrm>
          <a:off x="2121038" y="136815"/>
          <a:ext cx="926535" cy="561662"/>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it-IT" sz="1200" b="1" kern="1200" dirty="0" smtClean="0"/>
            <a:t>Costruzioni</a:t>
          </a:r>
          <a:endParaRPr lang="it-IT" sz="1200" b="1" kern="1200" dirty="0"/>
        </a:p>
      </dsp:txBody>
      <dsp:txXfrm>
        <a:off x="2148456" y="164233"/>
        <a:ext cx="871699" cy="506826"/>
      </dsp:txXfrm>
    </dsp:sp>
    <dsp:sp modelId="{9B346175-98D0-4E94-9D02-07D165C33C29}">
      <dsp:nvSpPr>
        <dsp:cNvPr id="0" name=""/>
        <dsp:cNvSpPr/>
      </dsp:nvSpPr>
      <dsp:spPr>
        <a:xfrm>
          <a:off x="827005" y="741682"/>
          <a:ext cx="1234000" cy="561662"/>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it-IT" sz="1200" kern="1200" dirty="0" smtClean="0"/>
            <a:t>Elementi strutturalmente connessi</a:t>
          </a:r>
          <a:endParaRPr lang="it-IT" sz="1200" kern="1200" dirty="0"/>
        </a:p>
      </dsp:txBody>
      <dsp:txXfrm>
        <a:off x="854423" y="769100"/>
        <a:ext cx="1179164" cy="506826"/>
      </dsp:txXfrm>
    </dsp:sp>
    <dsp:sp modelId="{FAC94F96-BA12-4126-9411-920B3A3BF5C9}">
      <dsp:nvSpPr>
        <dsp:cNvPr id="0" name=""/>
        <dsp:cNvSpPr/>
      </dsp:nvSpPr>
      <dsp:spPr>
        <a:xfrm>
          <a:off x="2253784" y="878497"/>
          <a:ext cx="1238488" cy="561662"/>
        </a:xfrm>
        <a:prstGeom prst="roundRect">
          <a:avLst/>
        </a:prstGeom>
        <a:solidFill>
          <a:srgbClr val="E46C0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it-IT" sz="1200" kern="1200" dirty="0" smtClean="0"/>
            <a:t>Componenti impiantistiche</a:t>
          </a:r>
          <a:endParaRPr lang="it-IT" sz="1200" kern="1200" dirty="0"/>
        </a:p>
      </dsp:txBody>
      <dsp:txXfrm>
        <a:off x="2281202" y="905915"/>
        <a:ext cx="1183652" cy="50682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94E99D-4486-4030-AA7E-A723A95E5A3E}">
      <dsp:nvSpPr>
        <dsp:cNvPr id="0" name=""/>
        <dsp:cNvSpPr/>
      </dsp:nvSpPr>
      <dsp:spPr>
        <a:xfrm>
          <a:off x="0" y="936107"/>
          <a:ext cx="7704856" cy="2448264"/>
        </a:xfrm>
        <a:prstGeom prst="leftRightRibbon">
          <a:avLst/>
        </a:prstGeom>
        <a:solidFill>
          <a:srgbClr val="162E7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2C794C-C5D9-45AC-962A-CC3EB55834FD}">
      <dsp:nvSpPr>
        <dsp:cNvPr id="0" name=""/>
        <dsp:cNvSpPr/>
      </dsp:nvSpPr>
      <dsp:spPr>
        <a:xfrm>
          <a:off x="576068" y="1224134"/>
          <a:ext cx="2785980" cy="151015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4008" rIns="0" bIns="68580" numCol="1" spcCol="1270" anchor="ctr" anchorCtr="0">
          <a:noAutofit/>
        </a:bodyPr>
        <a:lstStyle/>
        <a:p>
          <a:pPr lvl="0" algn="ctr" defTabSz="800100" rtl="0">
            <a:lnSpc>
              <a:spcPct val="90000"/>
            </a:lnSpc>
            <a:spcBef>
              <a:spcPct val="0"/>
            </a:spcBef>
            <a:spcAft>
              <a:spcPct val="35000"/>
            </a:spcAft>
          </a:pPr>
          <a:r>
            <a:rPr lang="it-IT" sz="1800" kern="1200" dirty="0" smtClean="0">
              <a:solidFill>
                <a:srgbClr val="E46C0A"/>
              </a:solidFill>
            </a:rPr>
            <a:t>Restano salve le disposizioni previgenti per le stime riferibili a date antecedenti al 1° gennaio 2016</a:t>
          </a:r>
          <a:endParaRPr lang="it-IT" sz="1800" kern="1200" dirty="0">
            <a:solidFill>
              <a:srgbClr val="E46C0A"/>
            </a:solidFill>
          </a:endParaRPr>
        </a:p>
      </dsp:txBody>
      <dsp:txXfrm>
        <a:off x="576068" y="1224134"/>
        <a:ext cx="2785980" cy="1510151"/>
      </dsp:txXfrm>
    </dsp:sp>
    <dsp:sp modelId="{9E17337E-02B0-4EC7-8005-7A71AA514BAA}">
      <dsp:nvSpPr>
        <dsp:cNvPr id="0" name=""/>
        <dsp:cNvSpPr/>
      </dsp:nvSpPr>
      <dsp:spPr>
        <a:xfrm>
          <a:off x="3724975" y="1651719"/>
          <a:ext cx="3259798" cy="151015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4008" rIns="0" bIns="68580" numCol="1" spcCol="1270" anchor="ctr" anchorCtr="0">
          <a:noAutofit/>
        </a:bodyPr>
        <a:lstStyle/>
        <a:p>
          <a:pPr lvl="0" algn="ctr" defTabSz="800100" rtl="0">
            <a:lnSpc>
              <a:spcPct val="90000"/>
            </a:lnSpc>
            <a:spcBef>
              <a:spcPct val="0"/>
            </a:spcBef>
            <a:spcAft>
              <a:spcPts val="0"/>
            </a:spcAft>
          </a:pPr>
          <a:r>
            <a:rPr lang="it-IT" sz="1800" b="0" kern="1200" dirty="0" smtClean="0"/>
            <a:t>Le disposizioni di cui all’art. 1, comma 21, della legge 208/2015 si applicano a decorrere dal</a:t>
          </a:r>
        </a:p>
        <a:p>
          <a:pPr lvl="0" algn="ctr" defTabSz="800100" rtl="0">
            <a:lnSpc>
              <a:spcPct val="90000"/>
            </a:lnSpc>
            <a:spcBef>
              <a:spcPct val="0"/>
            </a:spcBef>
            <a:spcAft>
              <a:spcPct val="35000"/>
            </a:spcAft>
          </a:pPr>
          <a:r>
            <a:rPr lang="it-IT" sz="1800" b="0" kern="1200" dirty="0" smtClean="0"/>
            <a:t>1° gennaio 2016</a:t>
          </a:r>
          <a:endParaRPr lang="it-IT" sz="1800" b="0" kern="1200" dirty="0"/>
        </a:p>
      </dsp:txBody>
      <dsp:txXfrm>
        <a:off x="3724975" y="1651719"/>
        <a:ext cx="3259798" cy="151015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1DE90-2C71-4647-9829-22036F7B3BFF}">
      <dsp:nvSpPr>
        <dsp:cNvPr id="0" name=""/>
        <dsp:cNvSpPr/>
      </dsp:nvSpPr>
      <dsp:spPr>
        <a:xfrm>
          <a:off x="936063" y="0"/>
          <a:ext cx="4104456" cy="4104456"/>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oftEdge rad="127000"/>
        </a:effectLst>
      </dsp:spPr>
      <dsp:style>
        <a:lnRef idx="2">
          <a:scrgbClr r="0" g="0" b="0"/>
        </a:lnRef>
        <a:fillRef idx="1">
          <a:scrgbClr r="0" g="0" b="0"/>
        </a:fillRef>
        <a:effectRef idx="0">
          <a:scrgbClr r="0" g="0" b="0"/>
        </a:effectRef>
        <a:fontRef idx="minor">
          <a:schemeClr val="lt1"/>
        </a:fontRef>
      </dsp:style>
    </dsp:sp>
    <dsp:sp modelId="{36AF1807-92FF-4594-8ABC-A013B1481001}">
      <dsp:nvSpPr>
        <dsp:cNvPr id="0" name=""/>
        <dsp:cNvSpPr/>
      </dsp:nvSpPr>
      <dsp:spPr>
        <a:xfrm>
          <a:off x="2880355" y="504058"/>
          <a:ext cx="4538812" cy="48580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it-IT" sz="1400" b="1" kern="1200" smtClean="0"/>
            <a:t>Le </a:t>
          </a:r>
          <a:r>
            <a:rPr lang="it-IT" sz="1400" b="1" i="1" kern="1200" smtClean="0"/>
            <a:t>Entità tipologiche </a:t>
          </a:r>
          <a:r>
            <a:rPr lang="it-IT" sz="1400" b="1" kern="1200" smtClean="0"/>
            <a:t>relative alle costruzioni e alle aree</a:t>
          </a:r>
          <a:endParaRPr lang="it-IT" sz="1400" kern="1200"/>
        </a:p>
      </dsp:txBody>
      <dsp:txXfrm>
        <a:off x="2904070" y="527773"/>
        <a:ext cx="4491382" cy="438370"/>
      </dsp:txXfrm>
    </dsp:sp>
    <dsp:sp modelId="{DC87D62A-5B1B-4854-A529-2ADDC96928A1}">
      <dsp:nvSpPr>
        <dsp:cNvPr id="0" name=""/>
        <dsp:cNvSpPr/>
      </dsp:nvSpPr>
      <dsp:spPr>
        <a:xfrm>
          <a:off x="2880355" y="1080121"/>
          <a:ext cx="4082761" cy="48580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it-IT" sz="1400" b="1" i="1" kern="1200" smtClean="0"/>
            <a:t>Attribuzione dei Beni Comuni Non Censibili (BCNC) </a:t>
          </a:r>
          <a:endParaRPr lang="it-IT" sz="1400" kern="1200"/>
        </a:p>
      </dsp:txBody>
      <dsp:txXfrm>
        <a:off x="2904070" y="1103836"/>
        <a:ext cx="4035331" cy="438370"/>
      </dsp:txXfrm>
    </dsp:sp>
    <dsp:sp modelId="{7DBE3F02-4FCB-438D-A2B2-A3E5C0F7B81F}">
      <dsp:nvSpPr>
        <dsp:cNvPr id="0" name=""/>
        <dsp:cNvSpPr/>
      </dsp:nvSpPr>
      <dsp:spPr>
        <a:xfrm>
          <a:off x="2880355" y="1656183"/>
          <a:ext cx="3930745" cy="48580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it-IT" sz="1400" b="1" i="1" kern="1200" smtClean="0"/>
            <a:t>Individuazione delle autorimesse e delle cantine </a:t>
          </a:r>
          <a:endParaRPr lang="it-IT" sz="1400" kern="1200"/>
        </a:p>
      </dsp:txBody>
      <dsp:txXfrm>
        <a:off x="2904070" y="1679898"/>
        <a:ext cx="3883315" cy="438370"/>
      </dsp:txXfrm>
    </dsp:sp>
    <dsp:sp modelId="{1FDDF5DB-B10C-4BF9-BBC4-8F4C16A45A9E}">
      <dsp:nvSpPr>
        <dsp:cNvPr id="0" name=""/>
        <dsp:cNvSpPr/>
      </dsp:nvSpPr>
      <dsp:spPr>
        <a:xfrm>
          <a:off x="2880342" y="2808313"/>
          <a:ext cx="5256556" cy="48580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it-IT" sz="1400" b="1" i="1" kern="1200" smtClean="0"/>
            <a:t>Documenti di variazione per presentazione di planimetria mancante</a:t>
          </a:r>
          <a:endParaRPr lang="it-IT" sz="1400" kern="1200"/>
        </a:p>
      </dsp:txBody>
      <dsp:txXfrm>
        <a:off x="2904057" y="2832028"/>
        <a:ext cx="5209126" cy="438370"/>
      </dsp:txXfrm>
    </dsp:sp>
    <dsp:sp modelId="{A8EA68DE-A8BF-418C-B31E-501D9559B878}">
      <dsp:nvSpPr>
        <dsp:cNvPr id="0" name=""/>
        <dsp:cNvSpPr/>
      </dsp:nvSpPr>
      <dsp:spPr>
        <a:xfrm>
          <a:off x="2880342" y="2232246"/>
          <a:ext cx="3702079" cy="48580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it-IT" sz="1400" b="1" i="1" kern="1200" smtClean="0"/>
            <a:t>Dati degli intestatari catastali e del dichiarante</a:t>
          </a:r>
          <a:endParaRPr lang="it-IT" sz="1400" kern="1200"/>
        </a:p>
      </dsp:txBody>
      <dsp:txXfrm>
        <a:off x="2904057" y="2255961"/>
        <a:ext cx="3654649" cy="438370"/>
      </dsp:txXfrm>
    </dsp:sp>
    <dsp:sp modelId="{A9184E9B-5872-4867-B976-80D3E2EE7DCB}">
      <dsp:nvSpPr>
        <dsp:cNvPr id="0" name=""/>
        <dsp:cNvSpPr/>
      </dsp:nvSpPr>
      <dsp:spPr>
        <a:xfrm>
          <a:off x="0" y="3432815"/>
          <a:ext cx="6363012" cy="485800"/>
        </a:xfrm>
        <a:prstGeom prst="roundRect">
          <a:avLst/>
        </a:prstGeom>
        <a:solidFill>
          <a:schemeClr val="bg1">
            <a:lumMod val="85000"/>
            <a:alpha val="90000"/>
          </a:schemeClr>
        </a:solidFill>
        <a:ln w="25400" cap="flat" cmpd="sng" algn="ctr">
          <a:solidFill>
            <a:srgbClr val="E46C0A"/>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it-IT" sz="1400" b="1" kern="1200" smtClean="0"/>
            <a:t>Conservazione sostitutiva – Produzione dei documenti docfa in formato PDF/A  </a:t>
          </a:r>
          <a:endParaRPr lang="it-IT" sz="1400" kern="1200"/>
        </a:p>
      </dsp:txBody>
      <dsp:txXfrm>
        <a:off x="23715" y="3456530"/>
        <a:ext cx="6315582" cy="4383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B3908-9BA2-411F-BD59-5A12AE276C68}">
      <dsp:nvSpPr>
        <dsp:cNvPr id="0" name=""/>
        <dsp:cNvSpPr/>
      </dsp:nvSpPr>
      <dsp:spPr>
        <a:xfrm>
          <a:off x="1367030" y="0"/>
          <a:ext cx="1440160" cy="1440160"/>
        </a:xfrm>
        <a:prstGeom prst="diamond">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35CF6F3A-4EC8-4CA4-847A-BE1E91C54699}">
      <dsp:nvSpPr>
        <dsp:cNvPr id="0" name=""/>
        <dsp:cNvSpPr/>
      </dsp:nvSpPr>
      <dsp:spPr>
        <a:xfrm>
          <a:off x="1119567" y="136815"/>
          <a:ext cx="944311" cy="561662"/>
        </a:xfrm>
        <a:prstGeom prst="roundRect">
          <a:avLst/>
        </a:prstGeom>
        <a:solidFill>
          <a:srgbClr val="33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it-IT" sz="1200" b="1" kern="1200" dirty="0" smtClean="0"/>
            <a:t>Suolo</a:t>
          </a:r>
          <a:endParaRPr lang="it-IT" sz="1200" b="1" kern="1200" dirty="0"/>
        </a:p>
      </dsp:txBody>
      <dsp:txXfrm>
        <a:off x="1146985" y="164233"/>
        <a:ext cx="889475" cy="506826"/>
      </dsp:txXfrm>
    </dsp:sp>
    <dsp:sp modelId="{4F114B6F-7493-4499-A71A-EB101DDDEEFD}">
      <dsp:nvSpPr>
        <dsp:cNvPr id="0" name=""/>
        <dsp:cNvSpPr/>
      </dsp:nvSpPr>
      <dsp:spPr>
        <a:xfrm>
          <a:off x="2121038" y="136815"/>
          <a:ext cx="926535" cy="561662"/>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it-IT" sz="1200" b="1" kern="1200" dirty="0" smtClean="0"/>
            <a:t>Costruzioni</a:t>
          </a:r>
          <a:endParaRPr lang="it-IT" sz="1200" b="1" kern="1200" dirty="0"/>
        </a:p>
      </dsp:txBody>
      <dsp:txXfrm>
        <a:off x="2148456" y="164233"/>
        <a:ext cx="871699" cy="506826"/>
      </dsp:txXfrm>
    </dsp:sp>
    <dsp:sp modelId="{9B346175-98D0-4E94-9D02-07D165C33C29}">
      <dsp:nvSpPr>
        <dsp:cNvPr id="0" name=""/>
        <dsp:cNvSpPr/>
      </dsp:nvSpPr>
      <dsp:spPr>
        <a:xfrm>
          <a:off x="827005" y="741682"/>
          <a:ext cx="1234000" cy="561662"/>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it-IT" sz="1200" kern="1200" dirty="0" smtClean="0"/>
            <a:t>Elementi strutturalmente connessi</a:t>
          </a:r>
          <a:endParaRPr lang="it-IT" sz="1200" kern="1200" dirty="0"/>
        </a:p>
      </dsp:txBody>
      <dsp:txXfrm>
        <a:off x="854423" y="769100"/>
        <a:ext cx="1179164" cy="506826"/>
      </dsp:txXfrm>
    </dsp:sp>
    <dsp:sp modelId="{FAC94F96-BA12-4126-9411-920B3A3BF5C9}">
      <dsp:nvSpPr>
        <dsp:cNvPr id="0" name=""/>
        <dsp:cNvSpPr/>
      </dsp:nvSpPr>
      <dsp:spPr>
        <a:xfrm>
          <a:off x="2253784" y="878497"/>
          <a:ext cx="1238488" cy="561662"/>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it-IT" sz="1200" kern="1200" dirty="0" smtClean="0"/>
            <a:t>Componenti impiantistiche</a:t>
          </a:r>
          <a:endParaRPr lang="it-IT" sz="1200" kern="1200" dirty="0"/>
        </a:p>
      </dsp:txBody>
      <dsp:txXfrm>
        <a:off x="2281202" y="905915"/>
        <a:ext cx="1183652" cy="5068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B3908-9BA2-411F-BD59-5A12AE276C68}">
      <dsp:nvSpPr>
        <dsp:cNvPr id="0" name=""/>
        <dsp:cNvSpPr/>
      </dsp:nvSpPr>
      <dsp:spPr>
        <a:xfrm>
          <a:off x="1367030" y="0"/>
          <a:ext cx="1440160" cy="1440160"/>
        </a:xfrm>
        <a:prstGeom prst="diamond">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35CF6F3A-4EC8-4CA4-847A-BE1E91C54699}">
      <dsp:nvSpPr>
        <dsp:cNvPr id="0" name=""/>
        <dsp:cNvSpPr/>
      </dsp:nvSpPr>
      <dsp:spPr>
        <a:xfrm>
          <a:off x="1119567" y="136815"/>
          <a:ext cx="944311" cy="561662"/>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it-IT" sz="1200" b="1" kern="1200" dirty="0" smtClean="0"/>
            <a:t>Suolo</a:t>
          </a:r>
          <a:endParaRPr lang="it-IT" sz="1200" b="1" kern="1200" dirty="0"/>
        </a:p>
      </dsp:txBody>
      <dsp:txXfrm>
        <a:off x="1146985" y="164233"/>
        <a:ext cx="889475" cy="506826"/>
      </dsp:txXfrm>
    </dsp:sp>
    <dsp:sp modelId="{4F114B6F-7493-4499-A71A-EB101DDDEEFD}">
      <dsp:nvSpPr>
        <dsp:cNvPr id="0" name=""/>
        <dsp:cNvSpPr/>
      </dsp:nvSpPr>
      <dsp:spPr>
        <a:xfrm>
          <a:off x="2121038" y="136815"/>
          <a:ext cx="926535" cy="561662"/>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it-IT" sz="1200" b="1" kern="1200" dirty="0" smtClean="0"/>
            <a:t>Costruzioni</a:t>
          </a:r>
          <a:endParaRPr lang="it-IT" sz="1200" b="1" kern="1200" dirty="0"/>
        </a:p>
      </dsp:txBody>
      <dsp:txXfrm>
        <a:off x="2148456" y="164233"/>
        <a:ext cx="871699" cy="506826"/>
      </dsp:txXfrm>
    </dsp:sp>
    <dsp:sp modelId="{9B346175-98D0-4E94-9D02-07D165C33C29}">
      <dsp:nvSpPr>
        <dsp:cNvPr id="0" name=""/>
        <dsp:cNvSpPr/>
      </dsp:nvSpPr>
      <dsp:spPr>
        <a:xfrm>
          <a:off x="827005" y="741682"/>
          <a:ext cx="1234000" cy="561662"/>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it-IT" sz="1200" kern="1200" dirty="0" smtClean="0"/>
            <a:t>Elementi strutturalmente connessi</a:t>
          </a:r>
          <a:endParaRPr lang="it-IT" sz="1200" kern="1200" dirty="0"/>
        </a:p>
      </dsp:txBody>
      <dsp:txXfrm>
        <a:off x="854423" y="769100"/>
        <a:ext cx="1179164" cy="506826"/>
      </dsp:txXfrm>
    </dsp:sp>
    <dsp:sp modelId="{FAC94F96-BA12-4126-9411-920B3A3BF5C9}">
      <dsp:nvSpPr>
        <dsp:cNvPr id="0" name=""/>
        <dsp:cNvSpPr/>
      </dsp:nvSpPr>
      <dsp:spPr>
        <a:xfrm>
          <a:off x="2253784" y="878497"/>
          <a:ext cx="1238488" cy="561662"/>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it-IT" sz="1200" kern="1200" dirty="0" smtClean="0"/>
            <a:t>Componenti impiantistiche</a:t>
          </a:r>
          <a:endParaRPr lang="it-IT" sz="1200" kern="1200" dirty="0"/>
        </a:p>
      </dsp:txBody>
      <dsp:txXfrm>
        <a:off x="2281202" y="905915"/>
        <a:ext cx="1183652" cy="5068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B3908-9BA2-411F-BD59-5A12AE276C68}">
      <dsp:nvSpPr>
        <dsp:cNvPr id="0" name=""/>
        <dsp:cNvSpPr/>
      </dsp:nvSpPr>
      <dsp:spPr>
        <a:xfrm>
          <a:off x="1367030" y="0"/>
          <a:ext cx="1440160" cy="1440160"/>
        </a:xfrm>
        <a:prstGeom prst="diamond">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35CF6F3A-4EC8-4CA4-847A-BE1E91C54699}">
      <dsp:nvSpPr>
        <dsp:cNvPr id="0" name=""/>
        <dsp:cNvSpPr/>
      </dsp:nvSpPr>
      <dsp:spPr>
        <a:xfrm>
          <a:off x="1119567" y="136815"/>
          <a:ext cx="944311" cy="561662"/>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it-IT" sz="1200" b="1" kern="1200" dirty="0" smtClean="0"/>
            <a:t>Suolo</a:t>
          </a:r>
          <a:endParaRPr lang="it-IT" sz="1200" b="1" kern="1200" dirty="0"/>
        </a:p>
      </dsp:txBody>
      <dsp:txXfrm>
        <a:off x="1146985" y="164233"/>
        <a:ext cx="889475" cy="506826"/>
      </dsp:txXfrm>
    </dsp:sp>
    <dsp:sp modelId="{4F114B6F-7493-4499-A71A-EB101DDDEEFD}">
      <dsp:nvSpPr>
        <dsp:cNvPr id="0" name=""/>
        <dsp:cNvSpPr/>
      </dsp:nvSpPr>
      <dsp:spPr>
        <a:xfrm>
          <a:off x="2121038" y="136815"/>
          <a:ext cx="926535" cy="561662"/>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it-IT" sz="1200" b="1" kern="1200" dirty="0" smtClean="0"/>
            <a:t>Costruzioni</a:t>
          </a:r>
          <a:endParaRPr lang="it-IT" sz="1200" b="1" kern="1200" dirty="0"/>
        </a:p>
      </dsp:txBody>
      <dsp:txXfrm>
        <a:off x="2148456" y="164233"/>
        <a:ext cx="871699" cy="506826"/>
      </dsp:txXfrm>
    </dsp:sp>
    <dsp:sp modelId="{9B346175-98D0-4E94-9D02-07D165C33C29}">
      <dsp:nvSpPr>
        <dsp:cNvPr id="0" name=""/>
        <dsp:cNvSpPr/>
      </dsp:nvSpPr>
      <dsp:spPr>
        <a:xfrm>
          <a:off x="827005" y="741682"/>
          <a:ext cx="1234000" cy="561662"/>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it-IT" sz="1200" kern="1200" dirty="0" smtClean="0"/>
            <a:t>Elementi strutturalmente connessi</a:t>
          </a:r>
          <a:endParaRPr lang="it-IT" sz="1200" kern="1200" dirty="0"/>
        </a:p>
      </dsp:txBody>
      <dsp:txXfrm>
        <a:off x="854423" y="769100"/>
        <a:ext cx="1179164" cy="506826"/>
      </dsp:txXfrm>
    </dsp:sp>
    <dsp:sp modelId="{FAC94F96-BA12-4126-9411-920B3A3BF5C9}">
      <dsp:nvSpPr>
        <dsp:cNvPr id="0" name=""/>
        <dsp:cNvSpPr/>
      </dsp:nvSpPr>
      <dsp:spPr>
        <a:xfrm>
          <a:off x="2253784" y="878497"/>
          <a:ext cx="1238488" cy="561662"/>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it-IT" sz="1200" kern="1200" dirty="0" smtClean="0"/>
            <a:t>Componenti impiantistiche</a:t>
          </a:r>
          <a:endParaRPr lang="it-IT" sz="1200" kern="1200" dirty="0"/>
        </a:p>
      </dsp:txBody>
      <dsp:txXfrm>
        <a:off x="2281202" y="905915"/>
        <a:ext cx="1183652" cy="5068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B3908-9BA2-411F-BD59-5A12AE276C68}">
      <dsp:nvSpPr>
        <dsp:cNvPr id="0" name=""/>
        <dsp:cNvSpPr/>
      </dsp:nvSpPr>
      <dsp:spPr>
        <a:xfrm>
          <a:off x="1367030" y="0"/>
          <a:ext cx="1440160" cy="1440160"/>
        </a:xfrm>
        <a:prstGeom prst="diamond">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35CF6F3A-4EC8-4CA4-847A-BE1E91C54699}">
      <dsp:nvSpPr>
        <dsp:cNvPr id="0" name=""/>
        <dsp:cNvSpPr/>
      </dsp:nvSpPr>
      <dsp:spPr>
        <a:xfrm>
          <a:off x="1119567" y="136815"/>
          <a:ext cx="944311" cy="561662"/>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it-IT" sz="1200" b="1" kern="1200" dirty="0" smtClean="0"/>
            <a:t>Suolo</a:t>
          </a:r>
          <a:endParaRPr lang="it-IT" sz="1200" b="1" kern="1200" dirty="0"/>
        </a:p>
      </dsp:txBody>
      <dsp:txXfrm>
        <a:off x="1146985" y="164233"/>
        <a:ext cx="889475" cy="506826"/>
      </dsp:txXfrm>
    </dsp:sp>
    <dsp:sp modelId="{4F114B6F-7493-4499-A71A-EB101DDDEEFD}">
      <dsp:nvSpPr>
        <dsp:cNvPr id="0" name=""/>
        <dsp:cNvSpPr/>
      </dsp:nvSpPr>
      <dsp:spPr>
        <a:xfrm>
          <a:off x="2121038" y="136815"/>
          <a:ext cx="926535" cy="561662"/>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it-IT" sz="1200" b="1" kern="1200" dirty="0" smtClean="0"/>
            <a:t>Costruzioni</a:t>
          </a:r>
          <a:endParaRPr lang="it-IT" sz="1200" b="1" kern="1200" dirty="0"/>
        </a:p>
      </dsp:txBody>
      <dsp:txXfrm>
        <a:off x="2148456" y="164233"/>
        <a:ext cx="871699" cy="506826"/>
      </dsp:txXfrm>
    </dsp:sp>
    <dsp:sp modelId="{9B346175-98D0-4E94-9D02-07D165C33C29}">
      <dsp:nvSpPr>
        <dsp:cNvPr id="0" name=""/>
        <dsp:cNvSpPr/>
      </dsp:nvSpPr>
      <dsp:spPr>
        <a:xfrm>
          <a:off x="827005" y="741682"/>
          <a:ext cx="1234000" cy="561662"/>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it-IT" sz="1200" kern="1200" dirty="0" smtClean="0"/>
            <a:t>Elementi strutturalmente connessi</a:t>
          </a:r>
          <a:endParaRPr lang="it-IT" sz="1200" kern="1200" dirty="0"/>
        </a:p>
      </dsp:txBody>
      <dsp:txXfrm>
        <a:off x="854423" y="769100"/>
        <a:ext cx="1179164" cy="506826"/>
      </dsp:txXfrm>
    </dsp:sp>
    <dsp:sp modelId="{FAC94F96-BA12-4126-9411-920B3A3BF5C9}">
      <dsp:nvSpPr>
        <dsp:cNvPr id="0" name=""/>
        <dsp:cNvSpPr/>
      </dsp:nvSpPr>
      <dsp:spPr>
        <a:xfrm>
          <a:off x="2253784" y="878497"/>
          <a:ext cx="1238488" cy="561662"/>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it-IT" sz="1200" kern="1200" dirty="0" smtClean="0"/>
            <a:t>Componenti impiantistiche</a:t>
          </a:r>
          <a:endParaRPr lang="it-IT" sz="1200" kern="1200" dirty="0"/>
        </a:p>
      </dsp:txBody>
      <dsp:txXfrm>
        <a:off x="2281202" y="905915"/>
        <a:ext cx="1183652" cy="5068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B3908-9BA2-411F-BD59-5A12AE276C68}">
      <dsp:nvSpPr>
        <dsp:cNvPr id="0" name=""/>
        <dsp:cNvSpPr/>
      </dsp:nvSpPr>
      <dsp:spPr>
        <a:xfrm>
          <a:off x="1367030" y="0"/>
          <a:ext cx="1440160" cy="1440160"/>
        </a:xfrm>
        <a:prstGeom prst="diamond">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35CF6F3A-4EC8-4CA4-847A-BE1E91C54699}">
      <dsp:nvSpPr>
        <dsp:cNvPr id="0" name=""/>
        <dsp:cNvSpPr/>
      </dsp:nvSpPr>
      <dsp:spPr>
        <a:xfrm>
          <a:off x="1119567" y="136815"/>
          <a:ext cx="944311" cy="561662"/>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it-IT" sz="1200" b="1" kern="1200" dirty="0" smtClean="0"/>
            <a:t>Suolo</a:t>
          </a:r>
          <a:endParaRPr lang="it-IT" sz="1200" b="1" kern="1200" dirty="0"/>
        </a:p>
      </dsp:txBody>
      <dsp:txXfrm>
        <a:off x="1146985" y="164233"/>
        <a:ext cx="889475" cy="506826"/>
      </dsp:txXfrm>
    </dsp:sp>
    <dsp:sp modelId="{4F114B6F-7493-4499-A71A-EB101DDDEEFD}">
      <dsp:nvSpPr>
        <dsp:cNvPr id="0" name=""/>
        <dsp:cNvSpPr/>
      </dsp:nvSpPr>
      <dsp:spPr>
        <a:xfrm>
          <a:off x="2121038" y="136815"/>
          <a:ext cx="926535" cy="561662"/>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it-IT" sz="1200" b="1" kern="1200" dirty="0" smtClean="0"/>
            <a:t>Costruzioni</a:t>
          </a:r>
          <a:endParaRPr lang="it-IT" sz="1200" b="1" kern="1200" dirty="0"/>
        </a:p>
      </dsp:txBody>
      <dsp:txXfrm>
        <a:off x="2148456" y="164233"/>
        <a:ext cx="871699" cy="506826"/>
      </dsp:txXfrm>
    </dsp:sp>
    <dsp:sp modelId="{9B346175-98D0-4E94-9D02-07D165C33C29}">
      <dsp:nvSpPr>
        <dsp:cNvPr id="0" name=""/>
        <dsp:cNvSpPr/>
      </dsp:nvSpPr>
      <dsp:spPr>
        <a:xfrm>
          <a:off x="827005" y="741682"/>
          <a:ext cx="1234000" cy="561662"/>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it-IT" sz="1200" kern="1200" dirty="0" smtClean="0"/>
            <a:t>Elementi strutturalmente connessi</a:t>
          </a:r>
          <a:endParaRPr lang="it-IT" sz="1200" kern="1200" dirty="0"/>
        </a:p>
      </dsp:txBody>
      <dsp:txXfrm>
        <a:off x="854423" y="769100"/>
        <a:ext cx="1179164" cy="506826"/>
      </dsp:txXfrm>
    </dsp:sp>
    <dsp:sp modelId="{FAC94F96-BA12-4126-9411-920B3A3BF5C9}">
      <dsp:nvSpPr>
        <dsp:cNvPr id="0" name=""/>
        <dsp:cNvSpPr/>
      </dsp:nvSpPr>
      <dsp:spPr>
        <a:xfrm>
          <a:off x="2253784" y="878497"/>
          <a:ext cx="1238488" cy="561662"/>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it-IT" sz="1200" kern="1200" dirty="0" smtClean="0"/>
            <a:t>Componenti impiantistiche</a:t>
          </a:r>
          <a:endParaRPr lang="it-IT" sz="1200" kern="1200" dirty="0"/>
        </a:p>
      </dsp:txBody>
      <dsp:txXfrm>
        <a:off x="2281202" y="905915"/>
        <a:ext cx="1183652" cy="5068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B3908-9BA2-411F-BD59-5A12AE276C68}">
      <dsp:nvSpPr>
        <dsp:cNvPr id="0" name=""/>
        <dsp:cNvSpPr/>
      </dsp:nvSpPr>
      <dsp:spPr>
        <a:xfrm>
          <a:off x="1367030" y="0"/>
          <a:ext cx="1440160" cy="1440160"/>
        </a:xfrm>
        <a:prstGeom prst="diamond">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35CF6F3A-4EC8-4CA4-847A-BE1E91C54699}">
      <dsp:nvSpPr>
        <dsp:cNvPr id="0" name=""/>
        <dsp:cNvSpPr/>
      </dsp:nvSpPr>
      <dsp:spPr>
        <a:xfrm>
          <a:off x="1119567" y="136815"/>
          <a:ext cx="944311" cy="561662"/>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it-IT" sz="1200" b="1" kern="1200" dirty="0" smtClean="0"/>
            <a:t>Suolo</a:t>
          </a:r>
          <a:endParaRPr lang="it-IT" sz="1200" b="1" kern="1200" dirty="0"/>
        </a:p>
      </dsp:txBody>
      <dsp:txXfrm>
        <a:off x="1146985" y="164233"/>
        <a:ext cx="889475" cy="506826"/>
      </dsp:txXfrm>
    </dsp:sp>
    <dsp:sp modelId="{4F114B6F-7493-4499-A71A-EB101DDDEEFD}">
      <dsp:nvSpPr>
        <dsp:cNvPr id="0" name=""/>
        <dsp:cNvSpPr/>
      </dsp:nvSpPr>
      <dsp:spPr>
        <a:xfrm>
          <a:off x="2121038" y="136815"/>
          <a:ext cx="926535" cy="561662"/>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it-IT" sz="1200" b="1" kern="1200" dirty="0" smtClean="0"/>
            <a:t>Costruzioni</a:t>
          </a:r>
          <a:endParaRPr lang="it-IT" sz="1200" b="1" kern="1200" dirty="0"/>
        </a:p>
      </dsp:txBody>
      <dsp:txXfrm>
        <a:off x="2148456" y="164233"/>
        <a:ext cx="871699" cy="506826"/>
      </dsp:txXfrm>
    </dsp:sp>
    <dsp:sp modelId="{9B346175-98D0-4E94-9D02-07D165C33C29}">
      <dsp:nvSpPr>
        <dsp:cNvPr id="0" name=""/>
        <dsp:cNvSpPr/>
      </dsp:nvSpPr>
      <dsp:spPr>
        <a:xfrm>
          <a:off x="827005" y="741682"/>
          <a:ext cx="1234000" cy="561662"/>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it-IT" sz="1200" kern="1200" dirty="0" smtClean="0"/>
            <a:t>Elementi strutturalmente connessi</a:t>
          </a:r>
          <a:endParaRPr lang="it-IT" sz="1200" kern="1200" dirty="0"/>
        </a:p>
      </dsp:txBody>
      <dsp:txXfrm>
        <a:off x="854423" y="769100"/>
        <a:ext cx="1179164" cy="506826"/>
      </dsp:txXfrm>
    </dsp:sp>
    <dsp:sp modelId="{FAC94F96-BA12-4126-9411-920B3A3BF5C9}">
      <dsp:nvSpPr>
        <dsp:cNvPr id="0" name=""/>
        <dsp:cNvSpPr/>
      </dsp:nvSpPr>
      <dsp:spPr>
        <a:xfrm>
          <a:off x="2253784" y="878497"/>
          <a:ext cx="1238488" cy="561662"/>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it-IT" sz="1200" kern="1200" dirty="0" smtClean="0"/>
            <a:t>Componenti impiantistiche</a:t>
          </a:r>
          <a:endParaRPr lang="it-IT" sz="1200" kern="1200" dirty="0"/>
        </a:p>
      </dsp:txBody>
      <dsp:txXfrm>
        <a:off x="2281202" y="905915"/>
        <a:ext cx="1183652" cy="5068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B3908-9BA2-411F-BD59-5A12AE276C68}">
      <dsp:nvSpPr>
        <dsp:cNvPr id="0" name=""/>
        <dsp:cNvSpPr/>
      </dsp:nvSpPr>
      <dsp:spPr>
        <a:xfrm>
          <a:off x="1367030" y="0"/>
          <a:ext cx="1440160" cy="1440160"/>
        </a:xfrm>
        <a:prstGeom prst="diamond">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35CF6F3A-4EC8-4CA4-847A-BE1E91C54699}">
      <dsp:nvSpPr>
        <dsp:cNvPr id="0" name=""/>
        <dsp:cNvSpPr/>
      </dsp:nvSpPr>
      <dsp:spPr>
        <a:xfrm>
          <a:off x="1119567" y="136815"/>
          <a:ext cx="944311" cy="561662"/>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it-IT" sz="1200" b="1" kern="1200" dirty="0" smtClean="0"/>
            <a:t>Suolo</a:t>
          </a:r>
          <a:endParaRPr lang="it-IT" sz="1200" b="1" kern="1200" dirty="0"/>
        </a:p>
      </dsp:txBody>
      <dsp:txXfrm>
        <a:off x="1146985" y="164233"/>
        <a:ext cx="889475" cy="506826"/>
      </dsp:txXfrm>
    </dsp:sp>
    <dsp:sp modelId="{4F114B6F-7493-4499-A71A-EB101DDDEEFD}">
      <dsp:nvSpPr>
        <dsp:cNvPr id="0" name=""/>
        <dsp:cNvSpPr/>
      </dsp:nvSpPr>
      <dsp:spPr>
        <a:xfrm>
          <a:off x="2121038" y="136815"/>
          <a:ext cx="926535" cy="561662"/>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it-IT" sz="1200" b="1" kern="1200" dirty="0" smtClean="0"/>
            <a:t>Costruzioni</a:t>
          </a:r>
          <a:endParaRPr lang="it-IT" sz="1200" b="1" kern="1200" dirty="0"/>
        </a:p>
      </dsp:txBody>
      <dsp:txXfrm>
        <a:off x="2148456" y="164233"/>
        <a:ext cx="871699" cy="506826"/>
      </dsp:txXfrm>
    </dsp:sp>
    <dsp:sp modelId="{9B346175-98D0-4E94-9D02-07D165C33C29}">
      <dsp:nvSpPr>
        <dsp:cNvPr id="0" name=""/>
        <dsp:cNvSpPr/>
      </dsp:nvSpPr>
      <dsp:spPr>
        <a:xfrm>
          <a:off x="827005" y="741682"/>
          <a:ext cx="1234000" cy="561662"/>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it-IT" sz="1200" kern="1200" dirty="0" smtClean="0"/>
            <a:t>Elementi strutturalmente connessi</a:t>
          </a:r>
          <a:endParaRPr lang="it-IT" sz="1200" kern="1200" dirty="0"/>
        </a:p>
      </dsp:txBody>
      <dsp:txXfrm>
        <a:off x="854423" y="769100"/>
        <a:ext cx="1179164" cy="506826"/>
      </dsp:txXfrm>
    </dsp:sp>
    <dsp:sp modelId="{FAC94F96-BA12-4126-9411-920B3A3BF5C9}">
      <dsp:nvSpPr>
        <dsp:cNvPr id="0" name=""/>
        <dsp:cNvSpPr/>
      </dsp:nvSpPr>
      <dsp:spPr>
        <a:xfrm>
          <a:off x="2253784" y="878497"/>
          <a:ext cx="1238488" cy="561662"/>
        </a:xfrm>
        <a:prstGeom prst="roundRect">
          <a:avLst/>
        </a:prstGeom>
        <a:solidFill>
          <a:srgbClr val="E46C0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it-IT" sz="1200" kern="1200" dirty="0" smtClean="0"/>
            <a:t>Componenti impiantistiche</a:t>
          </a:r>
          <a:endParaRPr lang="it-IT" sz="1200" kern="1200" dirty="0"/>
        </a:p>
      </dsp:txBody>
      <dsp:txXfrm>
        <a:off x="2281202" y="905915"/>
        <a:ext cx="1183652" cy="5068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B3908-9BA2-411F-BD59-5A12AE276C68}">
      <dsp:nvSpPr>
        <dsp:cNvPr id="0" name=""/>
        <dsp:cNvSpPr/>
      </dsp:nvSpPr>
      <dsp:spPr>
        <a:xfrm>
          <a:off x="1367030" y="0"/>
          <a:ext cx="1440160" cy="1440160"/>
        </a:xfrm>
        <a:prstGeom prst="diamond">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35CF6F3A-4EC8-4CA4-847A-BE1E91C54699}">
      <dsp:nvSpPr>
        <dsp:cNvPr id="0" name=""/>
        <dsp:cNvSpPr/>
      </dsp:nvSpPr>
      <dsp:spPr>
        <a:xfrm>
          <a:off x="1119567" y="136815"/>
          <a:ext cx="944311" cy="561662"/>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it-IT" sz="1200" b="1" kern="1200" dirty="0" smtClean="0"/>
            <a:t>Suolo</a:t>
          </a:r>
          <a:endParaRPr lang="it-IT" sz="1200" b="1" kern="1200" dirty="0"/>
        </a:p>
      </dsp:txBody>
      <dsp:txXfrm>
        <a:off x="1146985" y="164233"/>
        <a:ext cx="889475" cy="506826"/>
      </dsp:txXfrm>
    </dsp:sp>
    <dsp:sp modelId="{4F114B6F-7493-4499-A71A-EB101DDDEEFD}">
      <dsp:nvSpPr>
        <dsp:cNvPr id="0" name=""/>
        <dsp:cNvSpPr/>
      </dsp:nvSpPr>
      <dsp:spPr>
        <a:xfrm>
          <a:off x="2121038" y="136815"/>
          <a:ext cx="926535" cy="561662"/>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it-IT" sz="1200" b="1" kern="1200" dirty="0" smtClean="0"/>
            <a:t>Costruzioni</a:t>
          </a:r>
          <a:endParaRPr lang="it-IT" sz="1200" b="1" kern="1200" dirty="0"/>
        </a:p>
      </dsp:txBody>
      <dsp:txXfrm>
        <a:off x="2148456" y="164233"/>
        <a:ext cx="871699" cy="506826"/>
      </dsp:txXfrm>
    </dsp:sp>
    <dsp:sp modelId="{9B346175-98D0-4E94-9D02-07D165C33C29}">
      <dsp:nvSpPr>
        <dsp:cNvPr id="0" name=""/>
        <dsp:cNvSpPr/>
      </dsp:nvSpPr>
      <dsp:spPr>
        <a:xfrm>
          <a:off x="827005" y="741682"/>
          <a:ext cx="1234000" cy="561662"/>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it-IT" sz="1200" kern="1200" dirty="0" smtClean="0"/>
            <a:t>Elementi strutturalmente connessi</a:t>
          </a:r>
          <a:endParaRPr lang="it-IT" sz="1200" kern="1200" dirty="0"/>
        </a:p>
      </dsp:txBody>
      <dsp:txXfrm>
        <a:off x="854423" y="769100"/>
        <a:ext cx="1179164" cy="506826"/>
      </dsp:txXfrm>
    </dsp:sp>
    <dsp:sp modelId="{FAC94F96-BA12-4126-9411-920B3A3BF5C9}">
      <dsp:nvSpPr>
        <dsp:cNvPr id="0" name=""/>
        <dsp:cNvSpPr/>
      </dsp:nvSpPr>
      <dsp:spPr>
        <a:xfrm>
          <a:off x="2253784" y="878497"/>
          <a:ext cx="1238488" cy="561662"/>
        </a:xfrm>
        <a:prstGeom prst="roundRect">
          <a:avLst/>
        </a:prstGeom>
        <a:solidFill>
          <a:srgbClr val="E46C0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it-IT" sz="1200" kern="1200" dirty="0" smtClean="0"/>
            <a:t>Componenti impiantistiche</a:t>
          </a:r>
          <a:endParaRPr lang="it-IT" sz="1200" kern="1200" dirty="0"/>
        </a:p>
      </dsp:txBody>
      <dsp:txXfrm>
        <a:off x="2281202" y="905915"/>
        <a:ext cx="1183652" cy="506826"/>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5.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2945659" cy="496332"/>
          </a:xfrm>
          <a:prstGeom prst="rect">
            <a:avLst/>
          </a:prstGeom>
        </p:spPr>
        <p:txBody>
          <a:bodyPr vert="horz" lIns="91106" tIns="45553" rIns="91106" bIns="45553" rtlCol="0"/>
          <a:lstStyle>
            <a:lvl1pPr algn="l">
              <a:defRPr sz="1200"/>
            </a:lvl1pPr>
          </a:lstStyle>
          <a:p>
            <a:endParaRPr lang="it-IT"/>
          </a:p>
        </p:txBody>
      </p:sp>
      <p:sp>
        <p:nvSpPr>
          <p:cNvPr id="3" name="Segnaposto data 2"/>
          <p:cNvSpPr>
            <a:spLocks noGrp="1"/>
          </p:cNvSpPr>
          <p:nvPr>
            <p:ph type="dt" sz="quarter" idx="1"/>
          </p:nvPr>
        </p:nvSpPr>
        <p:spPr>
          <a:xfrm>
            <a:off x="3850443" y="1"/>
            <a:ext cx="2945659" cy="496332"/>
          </a:xfrm>
          <a:prstGeom prst="rect">
            <a:avLst/>
          </a:prstGeom>
        </p:spPr>
        <p:txBody>
          <a:bodyPr vert="horz" lIns="91106" tIns="45553" rIns="91106" bIns="45553" rtlCol="0"/>
          <a:lstStyle>
            <a:lvl1pPr algn="r">
              <a:defRPr sz="1200"/>
            </a:lvl1pPr>
          </a:lstStyle>
          <a:p>
            <a:fld id="{3D24E7A4-9CA8-4911-B316-D552C91AD99D}" type="datetimeFigureOut">
              <a:rPr lang="it-IT" smtClean="0"/>
              <a:t>02/03/2016</a:t>
            </a:fld>
            <a:endParaRPr lang="it-IT"/>
          </a:p>
        </p:txBody>
      </p:sp>
      <p:sp>
        <p:nvSpPr>
          <p:cNvPr id="4" name="Segnaposto piè di pagina 3"/>
          <p:cNvSpPr>
            <a:spLocks noGrp="1"/>
          </p:cNvSpPr>
          <p:nvPr>
            <p:ph type="ftr" sz="quarter" idx="2"/>
          </p:nvPr>
        </p:nvSpPr>
        <p:spPr>
          <a:xfrm>
            <a:off x="0" y="9428584"/>
            <a:ext cx="2945659" cy="496332"/>
          </a:xfrm>
          <a:prstGeom prst="rect">
            <a:avLst/>
          </a:prstGeom>
        </p:spPr>
        <p:txBody>
          <a:bodyPr vert="horz" lIns="91106" tIns="45553" rIns="91106" bIns="45553"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3" y="9428584"/>
            <a:ext cx="2945659" cy="496332"/>
          </a:xfrm>
          <a:prstGeom prst="rect">
            <a:avLst/>
          </a:prstGeom>
        </p:spPr>
        <p:txBody>
          <a:bodyPr vert="horz" lIns="91106" tIns="45553" rIns="91106" bIns="45553" rtlCol="0" anchor="b"/>
          <a:lstStyle>
            <a:lvl1pPr algn="r">
              <a:defRPr sz="1200"/>
            </a:lvl1pPr>
          </a:lstStyle>
          <a:p>
            <a:fld id="{19410E9D-6BE6-4A79-9434-96F4D1335B0A}" type="slidenum">
              <a:rPr lang="it-IT" smtClean="0"/>
              <a:t>‹N›</a:t>
            </a:fld>
            <a:endParaRPr lang="it-IT"/>
          </a:p>
        </p:txBody>
      </p:sp>
    </p:spTree>
    <p:extLst>
      <p:ext uri="{BB962C8B-B14F-4D97-AF65-F5344CB8AC3E}">
        <p14:creationId xmlns:p14="http://schemas.microsoft.com/office/powerpoint/2010/main" val="304138994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3943120" y="116632"/>
            <a:ext cx="4800880" cy="432048"/>
          </a:xfrm>
        </p:spPr>
        <p:txBody>
          <a:bodyPr>
            <a:normAutofit/>
          </a:bodyPr>
          <a:lstStyle>
            <a:lvl1pPr algn="r">
              <a:defRPr sz="2000">
                <a:latin typeface="Times New Roman" pitchFamily="18" charset="0"/>
                <a:cs typeface="Times New Roman" pitchFamily="18" charset="0"/>
              </a:defRPr>
            </a:lvl1pPr>
          </a:lstStyle>
          <a:p>
            <a:r>
              <a:rPr lang="it-IT" dirty="0" smtClean="0"/>
              <a:t>Fare clic per modificare lo stile del titolo</a:t>
            </a:r>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A8CBF5B2-028F-4E29-A8FB-D914875C6F2F}" type="slidenum">
              <a:rPr lang="it-IT" smtClean="0"/>
              <a:t>‹N›</a:t>
            </a:fld>
            <a:endParaRPr lang="it-IT"/>
          </a:p>
        </p:txBody>
      </p:sp>
      <p:sp>
        <p:nvSpPr>
          <p:cNvPr id="10" name="Segnaposto contenuto 2"/>
          <p:cNvSpPr>
            <a:spLocks noGrp="1"/>
          </p:cNvSpPr>
          <p:nvPr>
            <p:ph idx="1"/>
          </p:nvPr>
        </p:nvSpPr>
        <p:spPr>
          <a:xfrm>
            <a:off x="457200" y="991269"/>
            <a:ext cx="8229600" cy="4525963"/>
          </a:xfrm>
          <a:prstGeom prst="rect">
            <a:avLst/>
          </a:prstGeom>
        </p:spPr>
        <p:txBody>
          <a:bodyPr/>
          <a:lstStyle>
            <a:lvl1pPr>
              <a:defRPr sz="2400">
                <a:latin typeface="Times New Roman" panose="02020603050405020304" pitchFamily="18"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1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sz="1600">
                <a:latin typeface="Times New Roman" panose="02020603050405020304" pitchFamily="18" charset="0"/>
                <a:cs typeface="Times New Roman" panose="02020603050405020304" pitchFamily="18" charset="0"/>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cxnSp>
        <p:nvCxnSpPr>
          <p:cNvPr id="11" name="Connettore 1 10"/>
          <p:cNvCxnSpPr/>
          <p:nvPr userDrawn="1"/>
        </p:nvCxnSpPr>
        <p:spPr>
          <a:xfrm>
            <a:off x="395536" y="620688"/>
            <a:ext cx="828092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2"/>
          <p:cNvSpPr txBox="1">
            <a:spLocks noChangeArrowheads="1"/>
          </p:cNvSpPr>
          <p:nvPr userDrawn="1"/>
        </p:nvSpPr>
        <p:spPr bwMode="auto">
          <a:xfrm>
            <a:off x="8040217" y="6407736"/>
            <a:ext cx="921645" cy="307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eaLnBrk="0" hangingPunct="0">
              <a:defRPr sz="2400">
                <a:solidFill>
                  <a:schemeClr val="tx1"/>
                </a:solidFill>
                <a:latin typeface="Arial" charset="0"/>
                <a:ea typeface="ＭＳ Ｐゴシック" pitchFamily="1" charset="-128"/>
              </a:defRPr>
            </a:lvl1pPr>
            <a:lvl2pPr marL="33254950" indent="-32854900" eaLnBrk="0" hangingPunct="0">
              <a:defRPr sz="2400">
                <a:solidFill>
                  <a:schemeClr val="tx1"/>
                </a:solidFill>
                <a:latin typeface="Arial" charset="0"/>
                <a:ea typeface="ＭＳ Ｐゴシック" pitchFamily="1" charset="-128"/>
              </a:defRPr>
            </a:lvl2pPr>
            <a:lvl3pPr marL="45326300" indent="-44524613"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eaLnBrk="1" hangingPunct="1"/>
            <a:r>
              <a:rPr lang="it-IT" altLang="it-IT" sz="1400" b="0" i="0" dirty="0" smtClean="0">
                <a:solidFill>
                  <a:schemeClr val="bg1">
                    <a:lumMod val="50000"/>
                  </a:schemeClr>
                </a:solidFill>
                <a:latin typeface="+mj-lt"/>
                <a:cs typeface="Times New Roman" panose="02020603050405020304" pitchFamily="18" charset="0"/>
              </a:rPr>
              <a:t>Pag. </a:t>
            </a:r>
            <a:fld id="{1555AB16-9B9F-4BDA-B237-4780032D5A1C}" type="slidenum">
              <a:rPr lang="it-IT" altLang="it-IT" sz="1400" b="0" i="0" smtClean="0">
                <a:solidFill>
                  <a:schemeClr val="bg1">
                    <a:lumMod val="50000"/>
                  </a:schemeClr>
                </a:solidFill>
                <a:latin typeface="+mj-lt"/>
                <a:cs typeface="Times New Roman" panose="02020603050405020304" pitchFamily="18" charset="0"/>
              </a:rPr>
              <a:pPr algn="ctr" eaLnBrk="1" hangingPunct="1"/>
              <a:t>‹N›</a:t>
            </a:fld>
            <a:endParaRPr lang="it-IT" altLang="it-IT" sz="1100" b="0" i="0" dirty="0">
              <a:solidFill>
                <a:schemeClr val="bg1">
                  <a:lumMod val="50000"/>
                </a:schemeClr>
              </a:solidFill>
              <a:latin typeface="+mj-lt"/>
              <a:cs typeface="Times New Roman" panose="02020603050405020304" pitchFamily="18" charset="0"/>
            </a:endParaRPr>
          </a:p>
        </p:txBody>
      </p:sp>
      <p:pic>
        <p:nvPicPr>
          <p:cNvPr id="3" name="Immagin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830" y="116632"/>
            <a:ext cx="1560004" cy="368161"/>
          </a:xfrm>
          <a:prstGeom prst="rect">
            <a:avLst/>
          </a:prstGeom>
        </p:spPr>
      </p:pic>
      <p:sp>
        <p:nvSpPr>
          <p:cNvPr id="22" name="Rettangolo 21"/>
          <p:cNvSpPr/>
          <p:nvPr userDrawn="1"/>
        </p:nvSpPr>
        <p:spPr>
          <a:xfrm>
            <a:off x="2843808" y="6440753"/>
            <a:ext cx="1471237" cy="276999"/>
          </a:xfrm>
          <a:prstGeom prst="rect">
            <a:avLst/>
          </a:prstGeom>
        </p:spPr>
        <p:txBody>
          <a:bodyPr wrap="none">
            <a:spAutoFit/>
          </a:bodyPr>
          <a:lstStyle/>
          <a:p>
            <a:pPr marL="0" indent="0" algn="r">
              <a:buNone/>
            </a:pPr>
            <a:r>
              <a:rPr lang="en-GB" sz="1200" i="1" dirty="0" smtClean="0">
                <a:latin typeface="+mj-lt"/>
                <a:cs typeface="Times New Roman" pitchFamily="18" charset="0"/>
              </a:rPr>
              <a:t>Roma,</a:t>
            </a:r>
            <a:r>
              <a:rPr lang="en-GB" sz="1200" i="1" baseline="0" dirty="0" smtClean="0">
                <a:latin typeface="+mj-lt"/>
                <a:cs typeface="Times New Roman" pitchFamily="18" charset="0"/>
              </a:rPr>
              <a:t> 2</a:t>
            </a:r>
            <a:r>
              <a:rPr lang="en-GB" sz="1200" i="1" dirty="0" smtClean="0">
                <a:latin typeface="+mj-lt"/>
                <a:cs typeface="Times New Roman" pitchFamily="18" charset="0"/>
              </a:rPr>
              <a:t> marzo 2016</a:t>
            </a:r>
          </a:p>
        </p:txBody>
      </p:sp>
      <p:pic>
        <p:nvPicPr>
          <p:cNvPr id="1026" name="Picture 2" descr="http://www.targatocn.it/fileadmin/archivio/targatocn/old/A/agenzia%20entrate%20ook.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4355976" y="6367108"/>
            <a:ext cx="420796" cy="368853"/>
          </a:xfrm>
          <a:prstGeom prst="rect">
            <a:avLst/>
          </a:prstGeom>
          <a:noFill/>
          <a:extLst>
            <a:ext uri="{909E8E84-426E-40DD-AFC4-6F175D3DCCD1}">
              <a14:hiddenFill xmlns:a14="http://schemas.microsoft.com/office/drawing/2010/main">
                <a:solidFill>
                  <a:srgbClr val="FFFFFF"/>
                </a:solidFill>
              </a14:hiddenFill>
            </a:ext>
          </a:extLst>
        </p:spPr>
      </p:pic>
      <p:sp>
        <p:nvSpPr>
          <p:cNvPr id="13" name="Line 9"/>
          <p:cNvSpPr>
            <a:spLocks noChangeShapeType="1"/>
          </p:cNvSpPr>
          <p:nvPr userDrawn="1"/>
        </p:nvSpPr>
        <p:spPr bwMode="auto">
          <a:xfrm>
            <a:off x="12314" y="6381204"/>
            <a:ext cx="4406146" cy="0"/>
          </a:xfrm>
          <a:prstGeom prst="line">
            <a:avLst/>
          </a:prstGeom>
          <a:noFill/>
          <a:ln w="28575">
            <a:solidFill>
              <a:srgbClr val="E3600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5" name="Line 11"/>
          <p:cNvSpPr>
            <a:spLocks noChangeShapeType="1"/>
          </p:cNvSpPr>
          <p:nvPr userDrawn="1"/>
        </p:nvSpPr>
        <p:spPr bwMode="auto">
          <a:xfrm flipV="1">
            <a:off x="4788024" y="6717752"/>
            <a:ext cx="4251940" cy="0"/>
          </a:xfrm>
          <a:prstGeom prst="line">
            <a:avLst/>
          </a:prstGeom>
          <a:noFill/>
          <a:ln w="28575">
            <a:solidFill>
              <a:srgbClr val="073C62"/>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14" name="Picture 2"/>
          <p:cNvPicPr>
            <a:picLocks noChangeAspect="1" noChangeArrowheads="1"/>
          </p:cNvPicPr>
          <p:nvPr userDrawn="1"/>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8829" y="6421260"/>
            <a:ext cx="1448835" cy="42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3085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1E19A58-BCD7-4A39-BACA-99F6C5060BE3}" type="datetimeFigureOut">
              <a:rPr lang="it-IT" smtClean="0"/>
              <a:t>02/03/2016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8CBF5B2-028F-4E29-A8FB-D914875C6F2F}" type="slidenum">
              <a:rPr lang="it-IT" smtClean="0"/>
              <a:t>‹N›</a:t>
            </a:fld>
            <a:endParaRPr lang="it-IT"/>
          </a:p>
        </p:txBody>
      </p:sp>
    </p:spTree>
    <p:extLst>
      <p:ext uri="{BB962C8B-B14F-4D97-AF65-F5344CB8AC3E}">
        <p14:creationId xmlns:p14="http://schemas.microsoft.com/office/powerpoint/2010/main" val="3231929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1E19A58-BCD7-4A39-BACA-99F6C5060BE3}" type="datetimeFigureOut">
              <a:rPr lang="it-IT" smtClean="0"/>
              <a:t>02/03/2016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8CBF5B2-028F-4E29-A8FB-D914875C6F2F}" type="slidenum">
              <a:rPr lang="it-IT" smtClean="0"/>
              <a:t>‹N›</a:t>
            </a:fld>
            <a:endParaRPr lang="it-IT"/>
          </a:p>
        </p:txBody>
      </p:sp>
    </p:spTree>
    <p:extLst>
      <p:ext uri="{BB962C8B-B14F-4D97-AF65-F5344CB8AC3E}">
        <p14:creationId xmlns:p14="http://schemas.microsoft.com/office/powerpoint/2010/main" val="4016028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10"/>
          </p:nvPr>
        </p:nvSpPr>
        <p:spPr/>
        <p:txBody>
          <a:bodyPr/>
          <a:lstStyle/>
          <a:p>
            <a:fld id="{A1E19A58-BCD7-4A39-BACA-99F6C5060BE3}" type="datetimeFigureOut">
              <a:rPr lang="it-IT" smtClean="0"/>
              <a:t>02/03/2016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8CBF5B2-028F-4E29-A8FB-D914875C6F2F}" type="slidenum">
              <a:rPr lang="it-IT" smtClean="0"/>
              <a:t>‹N›</a:t>
            </a:fld>
            <a:endParaRPr lang="it-IT"/>
          </a:p>
        </p:txBody>
      </p:sp>
    </p:spTree>
    <p:extLst>
      <p:ext uri="{BB962C8B-B14F-4D97-AF65-F5344CB8AC3E}">
        <p14:creationId xmlns:p14="http://schemas.microsoft.com/office/powerpoint/2010/main" val="2635961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1E19A58-BCD7-4A39-BACA-99F6C5060BE3}" type="datetimeFigureOut">
              <a:rPr lang="it-IT" smtClean="0"/>
              <a:t>02/03/2016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8CBF5B2-028F-4E29-A8FB-D914875C6F2F}" type="slidenum">
              <a:rPr lang="it-IT" smtClean="0"/>
              <a:t>‹N›</a:t>
            </a:fld>
            <a:endParaRPr lang="it-IT"/>
          </a:p>
        </p:txBody>
      </p:sp>
    </p:spTree>
    <p:extLst>
      <p:ext uri="{BB962C8B-B14F-4D97-AF65-F5344CB8AC3E}">
        <p14:creationId xmlns:p14="http://schemas.microsoft.com/office/powerpoint/2010/main" val="415562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1E19A58-BCD7-4A39-BACA-99F6C5060BE3}" type="datetimeFigureOut">
              <a:rPr lang="it-IT" smtClean="0"/>
              <a:t>02/03/2016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8CBF5B2-028F-4E29-A8FB-D914875C6F2F}" type="slidenum">
              <a:rPr lang="it-IT" smtClean="0"/>
              <a:t>‹N›</a:t>
            </a:fld>
            <a:endParaRPr lang="it-IT"/>
          </a:p>
        </p:txBody>
      </p:sp>
    </p:spTree>
    <p:extLst>
      <p:ext uri="{BB962C8B-B14F-4D97-AF65-F5344CB8AC3E}">
        <p14:creationId xmlns:p14="http://schemas.microsoft.com/office/powerpoint/2010/main" val="44110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1E19A58-BCD7-4A39-BACA-99F6C5060BE3}" type="datetimeFigureOut">
              <a:rPr lang="it-IT" smtClean="0"/>
              <a:t>02/03/2016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8CBF5B2-028F-4E29-A8FB-D914875C6F2F}" type="slidenum">
              <a:rPr lang="it-IT" smtClean="0"/>
              <a:t>‹N›</a:t>
            </a:fld>
            <a:endParaRPr lang="it-IT"/>
          </a:p>
        </p:txBody>
      </p:sp>
    </p:spTree>
    <p:extLst>
      <p:ext uri="{BB962C8B-B14F-4D97-AF65-F5344CB8AC3E}">
        <p14:creationId xmlns:p14="http://schemas.microsoft.com/office/powerpoint/2010/main" val="4233547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1E19A58-BCD7-4A39-BACA-99F6C5060BE3}" type="datetimeFigureOut">
              <a:rPr lang="it-IT" smtClean="0"/>
              <a:t>02/03/2016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8CBF5B2-028F-4E29-A8FB-D914875C6F2F}" type="slidenum">
              <a:rPr lang="it-IT" smtClean="0"/>
              <a:t>‹N›</a:t>
            </a:fld>
            <a:endParaRPr lang="it-IT"/>
          </a:p>
        </p:txBody>
      </p:sp>
    </p:spTree>
    <p:extLst>
      <p:ext uri="{BB962C8B-B14F-4D97-AF65-F5344CB8AC3E}">
        <p14:creationId xmlns:p14="http://schemas.microsoft.com/office/powerpoint/2010/main" val="3632082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1E19A58-BCD7-4A39-BACA-99F6C5060BE3}" type="datetimeFigureOut">
              <a:rPr lang="it-IT" smtClean="0"/>
              <a:t>02/03/2016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8CBF5B2-028F-4E29-A8FB-D914875C6F2F}" type="slidenum">
              <a:rPr lang="it-IT" smtClean="0"/>
              <a:t>‹N›</a:t>
            </a:fld>
            <a:endParaRPr lang="it-IT"/>
          </a:p>
        </p:txBody>
      </p:sp>
    </p:spTree>
    <p:extLst>
      <p:ext uri="{BB962C8B-B14F-4D97-AF65-F5344CB8AC3E}">
        <p14:creationId xmlns:p14="http://schemas.microsoft.com/office/powerpoint/2010/main" val="2023192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1E19A58-BCD7-4A39-BACA-99F6C5060BE3}" type="datetimeFigureOut">
              <a:rPr lang="it-IT" smtClean="0"/>
              <a:t>02/03/2016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8CBF5B2-028F-4E29-A8FB-D914875C6F2F}" type="slidenum">
              <a:rPr lang="it-IT" smtClean="0"/>
              <a:t>‹N›</a:t>
            </a:fld>
            <a:endParaRPr lang="it-IT"/>
          </a:p>
        </p:txBody>
      </p:sp>
    </p:spTree>
    <p:extLst>
      <p:ext uri="{BB962C8B-B14F-4D97-AF65-F5344CB8AC3E}">
        <p14:creationId xmlns:p14="http://schemas.microsoft.com/office/powerpoint/2010/main" val="2117113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1E19A58-BCD7-4A39-BACA-99F6C5060BE3}" type="datetimeFigureOut">
              <a:rPr lang="it-IT" smtClean="0"/>
              <a:t>02/03/2016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8CBF5B2-028F-4E29-A8FB-D914875C6F2F}" type="slidenum">
              <a:rPr lang="it-IT" smtClean="0"/>
              <a:t>‹N›</a:t>
            </a:fld>
            <a:endParaRPr lang="it-IT"/>
          </a:p>
        </p:txBody>
      </p:sp>
    </p:spTree>
    <p:extLst>
      <p:ext uri="{BB962C8B-B14F-4D97-AF65-F5344CB8AC3E}">
        <p14:creationId xmlns:p14="http://schemas.microsoft.com/office/powerpoint/2010/main" val="2430126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204864"/>
            <a:ext cx="8229600" cy="1143000"/>
          </a:xfrm>
          <a:prstGeom prst="rect">
            <a:avLst/>
          </a:prstGeom>
        </p:spPr>
        <p:txBody>
          <a:bodyPr vert="horz" lIns="91440" tIns="45720" rIns="91440" bIns="45720" rtlCol="0" anchor="ctr">
            <a:noAutofit/>
          </a:bodyPr>
          <a:lstStyle/>
          <a:p>
            <a:r>
              <a:rPr lang="it-IT" dirty="0" smtClean="0"/>
              <a:t>Fare clic per modificare lo stile del titolo</a:t>
            </a:r>
            <a:endParaRPr lang="it-IT" dirty="0"/>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19A58-BCD7-4A39-BACA-99F6C5060BE3}" type="datetimeFigureOut">
              <a:rPr lang="it-IT" smtClean="0"/>
              <a:t>02/03/2016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BF5B2-028F-4E29-A8FB-D914875C6F2F}" type="slidenum">
              <a:rPr lang="it-IT" smtClean="0"/>
              <a:t>‹N›</a:t>
            </a:fld>
            <a:endParaRPr lang="it-IT"/>
          </a:p>
        </p:txBody>
      </p:sp>
    </p:spTree>
    <p:extLst>
      <p:ext uri="{BB962C8B-B14F-4D97-AF65-F5344CB8AC3E}">
        <p14:creationId xmlns:p14="http://schemas.microsoft.com/office/powerpoint/2010/main" val="987237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0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tiff"/><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3.png"/><Relationship Id="rId2" Type="http://schemas.openxmlformats.org/officeDocument/2006/relationships/diagramData" Target="../diagrams/data16.xml"/><Relationship Id="rId1" Type="http://schemas.openxmlformats.org/officeDocument/2006/relationships/slideLayout" Target="../slideLayouts/slideLayout1.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8" Type="http://schemas.openxmlformats.org/officeDocument/2006/relationships/hyperlink" Target="http://www.google.it/url?sa=i&amp;rct=j&amp;q=&amp;esrc=s&amp;source=images&amp;cd=&amp;cad=rja&amp;uact=8&amp;ved=0ahUKEwj06JmUtZ3LAhVlDJoKHWBxDL4QjRwIBw&amp;url=http://www.excosystem.com/applicazioni.html&amp;bvm=bv.115339255,d.bGs&amp;psig=AFQjCNHFwh-rUGopmyaOfieoa_GYkAVFmw&amp;ust=1456850482072512" TargetMode="External"/><Relationship Id="rId3" Type="http://schemas.openxmlformats.org/officeDocument/2006/relationships/diagramLayout" Target="../diagrams/layout4.xml"/><Relationship Id="rId7" Type="http://schemas.openxmlformats.org/officeDocument/2006/relationships/image" Target="../media/image11.png"/><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12.gif"/></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5.xml"/><Relationship Id="rId7" Type="http://schemas.openxmlformats.org/officeDocument/2006/relationships/image" Target="../media/image13.png"/><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30936"/>
            <a:ext cx="9108504" cy="6827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a:spLocks noChangeAspect="1"/>
          </p:cNvSpPr>
          <p:nvPr/>
        </p:nvSpPr>
        <p:spPr>
          <a:xfrm>
            <a:off x="-12747" y="80622"/>
            <a:ext cx="9073008" cy="67276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smtClean="0">
              <a:latin typeface="Arial Narrow" panose="020B0606020202030204" pitchFamily="34" charset="0"/>
            </a:endParaRPr>
          </a:p>
          <a:p>
            <a:r>
              <a:rPr lang="it-IT" b="1" dirty="0" smtClean="0">
                <a:latin typeface="Arial Narrow" panose="020B0606020202030204" pitchFamily="34" charset="0"/>
              </a:rPr>
              <a:t>COLLEGIO DEI GEOMETRI E DEI GEOMETRI LAUREATI DI TORINO E PROVINCIA</a:t>
            </a:r>
            <a:endParaRPr lang="it-IT" b="1" dirty="0">
              <a:latin typeface="Arial Narrow" panose="020B0606020202030204" pitchFamily="34" charset="0"/>
            </a:endParaRPr>
          </a:p>
        </p:txBody>
      </p:sp>
      <p:pic>
        <p:nvPicPr>
          <p:cNvPr id="9" name="Picture 13" descr="logo trasp"/>
          <p:cNvPicPr>
            <a:picLocks noChangeAspect="1" noChangeArrowheads="1"/>
          </p:cNvPicPr>
          <p:nvPr/>
        </p:nvPicPr>
        <p:blipFill rotWithShape="1">
          <a:blip r:embed="rId2">
            <a:extLst>
              <a:ext uri="{28A0092B-C50C-407E-A947-70E740481C1C}">
                <a14:useLocalDpi xmlns:a14="http://schemas.microsoft.com/office/drawing/2010/main" val="0"/>
              </a:ext>
            </a:extLst>
          </a:blip>
          <a:srcRect l="2938" r="-48"/>
          <a:stretch/>
        </p:blipFill>
        <p:spPr bwMode="auto">
          <a:xfrm>
            <a:off x="4898439" y="3309655"/>
            <a:ext cx="4199047" cy="33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ttangolo 14"/>
          <p:cNvSpPr>
            <a:spLocks noChangeArrowheads="1"/>
          </p:cNvSpPr>
          <p:nvPr/>
        </p:nvSpPr>
        <p:spPr bwMode="auto">
          <a:xfrm>
            <a:off x="2095885" y="4869160"/>
            <a:ext cx="4952231" cy="104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p>
            <a:pPr algn="ctr" defTabSz="457200"/>
            <a:r>
              <a:rPr lang="en-GB" sz="1400" b="1" dirty="0" smtClean="0">
                <a:latin typeface="Arial Narrow" panose="020B0606020202030204" pitchFamily="34" charset="0"/>
                <a:ea typeface="Verdana" panose="020B0604030504040204" pitchFamily="34" charset="0"/>
                <a:cs typeface="Verdana" panose="020B0604030504040204" pitchFamily="34" charset="0"/>
              </a:rPr>
              <a:t>Ing. </a:t>
            </a:r>
            <a:r>
              <a:rPr lang="en-GB" sz="2000" b="1" dirty="0" smtClean="0">
                <a:latin typeface="Arial Narrow" panose="020B0606020202030204" pitchFamily="34" charset="0"/>
                <a:ea typeface="Verdana" panose="020B0604030504040204" pitchFamily="34" charset="0"/>
                <a:cs typeface="Verdana" panose="020B0604030504040204" pitchFamily="34" charset="0"/>
              </a:rPr>
              <a:t>Arturo ANGELINI</a:t>
            </a:r>
            <a:endParaRPr lang="en-GB" sz="1400" b="1" dirty="0">
              <a:latin typeface="Arial Narrow" panose="020B0606020202030204" pitchFamily="34" charset="0"/>
              <a:ea typeface="Verdana" panose="020B0604030504040204" pitchFamily="34" charset="0"/>
              <a:cs typeface="Verdana" panose="020B0604030504040204" pitchFamily="34" charset="0"/>
            </a:endParaRPr>
          </a:p>
          <a:p>
            <a:pPr lvl="0" algn="ctr" eaLnBrk="0" fontAlgn="base" hangingPunct="0">
              <a:spcBef>
                <a:spcPct val="0"/>
              </a:spcBef>
              <a:spcAft>
                <a:spcPct val="0"/>
              </a:spcAft>
            </a:pPr>
            <a:r>
              <a:rPr lang="it-IT" altLang="it-IT" sz="1400" b="1" dirty="0" smtClean="0">
                <a:latin typeface="Arial Narrow" panose="020B0606020202030204" pitchFamily="34" charset="0"/>
                <a:ea typeface="Verdana" panose="020B0604030504040204" pitchFamily="34" charset="0"/>
                <a:cs typeface="Verdana" panose="020B0604030504040204" pitchFamily="34" charset="0"/>
              </a:rPr>
              <a:t>Direzione Centrale Catasto, Cartografia e Pubblicità Immobiliare</a:t>
            </a:r>
          </a:p>
          <a:p>
            <a:pPr lvl="0" algn="ctr" eaLnBrk="0" fontAlgn="base" hangingPunct="0">
              <a:spcBef>
                <a:spcPct val="0"/>
              </a:spcBef>
              <a:spcAft>
                <a:spcPct val="0"/>
              </a:spcAft>
            </a:pPr>
            <a:r>
              <a:rPr lang="it-IT" altLang="it-IT" sz="1400" b="1" dirty="0" smtClean="0">
                <a:latin typeface="Arial Narrow" panose="020B0606020202030204" pitchFamily="34" charset="0"/>
                <a:ea typeface="Verdana" panose="020B0604030504040204" pitchFamily="34" charset="0"/>
                <a:cs typeface="Verdana" panose="020B0604030504040204" pitchFamily="34" charset="0"/>
              </a:rPr>
              <a:t>Settore Servizi Catastali</a:t>
            </a:r>
          </a:p>
          <a:p>
            <a:pPr lvl="0" algn="ctr" eaLnBrk="0" fontAlgn="base" hangingPunct="0">
              <a:spcBef>
                <a:spcPct val="0"/>
              </a:spcBef>
              <a:spcAft>
                <a:spcPct val="0"/>
              </a:spcAft>
            </a:pPr>
            <a:r>
              <a:rPr lang="it-IT" altLang="it-IT" sz="1400" b="1" dirty="0" smtClean="0">
                <a:latin typeface="Arial Narrow" panose="020B0606020202030204" pitchFamily="34" charset="0"/>
                <a:ea typeface="Verdana" panose="020B0604030504040204" pitchFamily="34" charset="0"/>
                <a:cs typeface="Verdana" panose="020B0604030504040204" pitchFamily="34" charset="0"/>
              </a:rPr>
              <a:t>Ufficio Sviluppo Tecnico Scientifico</a:t>
            </a:r>
          </a:p>
        </p:txBody>
      </p:sp>
      <p:cxnSp>
        <p:nvCxnSpPr>
          <p:cNvPr id="20" name="Connettore 1 19"/>
          <p:cNvCxnSpPr/>
          <p:nvPr/>
        </p:nvCxnSpPr>
        <p:spPr>
          <a:xfrm>
            <a:off x="2331419" y="5949280"/>
            <a:ext cx="4481163"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ttangolo 13"/>
          <p:cNvSpPr/>
          <p:nvPr/>
        </p:nvSpPr>
        <p:spPr>
          <a:xfrm>
            <a:off x="3314224" y="6217567"/>
            <a:ext cx="2498504" cy="307777"/>
          </a:xfrm>
          <a:prstGeom prst="rect">
            <a:avLst/>
          </a:prstGeom>
        </p:spPr>
        <p:txBody>
          <a:bodyPr wrap="none">
            <a:spAutoFit/>
          </a:bodyPr>
          <a:lstStyle/>
          <a:p>
            <a:r>
              <a:rPr lang="it-IT" sz="1400" b="1" dirty="0" smtClean="0"/>
              <a:t>Roma</a:t>
            </a:r>
            <a:r>
              <a:rPr lang="it-IT" sz="1400" dirty="0" smtClean="0"/>
              <a:t>,</a:t>
            </a:r>
            <a:r>
              <a:rPr lang="it-IT" sz="1400" b="1" dirty="0" smtClean="0"/>
              <a:t> </a:t>
            </a:r>
            <a:r>
              <a:rPr lang="it-IT" sz="1400" i="1" dirty="0" smtClean="0"/>
              <a:t>Mercoledì 2 marzo 2016 </a:t>
            </a:r>
            <a:endParaRPr lang="it-IT" sz="1400" i="1" dirty="0"/>
          </a:p>
        </p:txBody>
      </p:sp>
      <p:sp>
        <p:nvSpPr>
          <p:cNvPr id="13" name="Rectangle 4">
            <a:hlinkClick r:id="rId3" action="ppaction://hlinksldjump"/>
          </p:cNvPr>
          <p:cNvSpPr txBox="1">
            <a:spLocks noChangeArrowheads="1"/>
          </p:cNvSpPr>
          <p:nvPr/>
        </p:nvSpPr>
        <p:spPr bwMode="auto">
          <a:xfrm>
            <a:off x="562338" y="2564904"/>
            <a:ext cx="8019325" cy="1728192"/>
          </a:xfrm>
          <a:prstGeom prst="roundRect">
            <a:avLst/>
          </a:prstGeom>
          <a:solidFill>
            <a:schemeClr val="accent6">
              <a:lumMod val="75000"/>
            </a:schemeClr>
          </a:solidFill>
        </p:spPr>
        <p:txBody>
          <a:bodyPr vert="horz" lIns="80165" tIns="40083" rIns="80165" bIns="40083" rtlCol="0" anchor="ctr">
            <a:noAutofit/>
          </a:bodyPr>
          <a:lstStyle>
            <a:lvl1pPr algn="ctr" defTabSz="914400" rtl="0" eaLnBrk="1" latinLnBrk="0" hangingPunct="1">
              <a:spcBef>
                <a:spcPct val="0"/>
              </a:spcBef>
              <a:buNone/>
              <a:defRPr sz="4000" kern="1200">
                <a:solidFill>
                  <a:schemeClr val="tx1"/>
                </a:solidFill>
                <a:latin typeface="Times New Roman" pitchFamily="18" charset="0"/>
                <a:ea typeface="+mj-ea"/>
                <a:cs typeface="Times New Roman" pitchFamily="18" charset="0"/>
              </a:defRPr>
            </a:lvl1pPr>
          </a:lstStyle>
          <a:p>
            <a:r>
              <a:rPr lang="it-IT" altLang="it-IT" sz="2800" b="1" i="1" dirty="0" smtClean="0">
                <a:latin typeface="Arial Narrow" panose="020B0606020202030204" pitchFamily="34" charset="0"/>
              </a:rPr>
              <a:t>La stima degli immobili speciali e particolari e le variazioni per scorporo degli «imbullonati».</a:t>
            </a:r>
          </a:p>
          <a:p>
            <a:r>
              <a:rPr lang="it-IT" altLang="it-IT" sz="2800" b="1" i="1" dirty="0" smtClean="0">
                <a:latin typeface="Arial Narrow" panose="020B0606020202030204" pitchFamily="34" charset="0"/>
              </a:rPr>
              <a:t>Nuove metodologie di individuazione e caratterizzazione degli immobili nel sistema catastale</a:t>
            </a:r>
            <a:endParaRPr lang="it-IT" altLang="it-IT" sz="2800" b="1" i="1" dirty="0">
              <a:latin typeface="Arial Narrow" panose="020B0606020202030204" pitchFamily="34" charset="0"/>
            </a:endParaRPr>
          </a:p>
        </p:txBody>
      </p:sp>
      <p:grpSp>
        <p:nvGrpSpPr>
          <p:cNvPr id="2" name="Gruppo 1"/>
          <p:cNvGrpSpPr>
            <a:grpSpLocks noChangeAspect="1"/>
          </p:cNvGrpSpPr>
          <p:nvPr/>
        </p:nvGrpSpPr>
        <p:grpSpPr>
          <a:xfrm>
            <a:off x="1364269" y="1124752"/>
            <a:ext cx="6415463" cy="1110941"/>
            <a:chOff x="467545" y="1268760"/>
            <a:chExt cx="8019325" cy="1388676"/>
          </a:xfrm>
        </p:grpSpPr>
        <p:pic>
          <p:nvPicPr>
            <p:cNvPr id="1026" name="Picture 2"/>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16358" y="1268760"/>
              <a:ext cx="4770512" cy="138867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7545" y="1497515"/>
              <a:ext cx="3803486" cy="6095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 name="Gruppo 2"/>
          <p:cNvGrpSpPr/>
          <p:nvPr/>
        </p:nvGrpSpPr>
        <p:grpSpPr>
          <a:xfrm>
            <a:off x="718748" y="225584"/>
            <a:ext cx="7688148" cy="534232"/>
            <a:chOff x="539552" y="188640"/>
            <a:chExt cx="7688148" cy="534232"/>
          </a:xfrm>
        </p:grpSpPr>
        <p:pic>
          <p:nvPicPr>
            <p:cNvPr id="16" name="Immagine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9552" y="188640"/>
              <a:ext cx="2263694" cy="534232"/>
            </a:xfrm>
            <a:prstGeom prst="rect">
              <a:avLst/>
            </a:prstGeom>
          </p:spPr>
        </p:pic>
        <p:pic>
          <p:nvPicPr>
            <p:cNvPr id="1030" name="Picture 6" descr="http://www.geometriarezzo.it/images/cng%20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7700" y="212560"/>
              <a:ext cx="1980000" cy="43729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8" name="Connettore 1 17"/>
          <p:cNvCxnSpPr/>
          <p:nvPr/>
        </p:nvCxnSpPr>
        <p:spPr>
          <a:xfrm>
            <a:off x="2339752" y="4797152"/>
            <a:ext cx="448116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978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txBox="1">
            <a:spLocks/>
          </p:cNvSpPr>
          <p:nvPr/>
        </p:nvSpPr>
        <p:spPr>
          <a:xfrm>
            <a:off x="1763688" y="116632"/>
            <a:ext cx="6984776" cy="432048"/>
          </a:xfrm>
          <a:prstGeom prst="rect">
            <a:avLst/>
          </a:prstGeom>
        </p:spPr>
        <p:txBody>
          <a:bodyPr vert="horz" lIns="91440" tIns="45720" rIns="91440" bIns="45720" rtlCol="0" anchor="ctr">
            <a:noAutofit/>
          </a:bodyPr>
          <a:lstStyle>
            <a:lvl1pPr algn="r" defTabSz="914400" rtl="0" eaLnBrk="1" latinLnBrk="0" hangingPunct="1">
              <a:spcBef>
                <a:spcPct val="0"/>
              </a:spcBef>
              <a:buNone/>
              <a:defRPr sz="2000" kern="1200">
                <a:solidFill>
                  <a:schemeClr val="tx1"/>
                </a:solidFill>
                <a:latin typeface="Times New Roman" pitchFamily="18" charset="0"/>
                <a:ea typeface="+mj-ea"/>
                <a:cs typeface="Times New Roman" pitchFamily="18" charset="0"/>
              </a:defRPr>
            </a:lvl1pPr>
          </a:lstStyle>
          <a:p>
            <a:pPr>
              <a:lnSpc>
                <a:spcPts val="1900"/>
              </a:lnSpc>
            </a:pPr>
            <a:r>
              <a:rPr lang="it-IT" b="1" dirty="0" smtClean="0">
                <a:solidFill>
                  <a:srgbClr val="E46C0A"/>
                </a:solidFill>
                <a:latin typeface="+mj-lt"/>
                <a:ea typeface="Verdana" panose="020B0604030504040204" pitchFamily="34" charset="0"/>
                <a:cs typeface="Verdana" panose="020B0604030504040204" pitchFamily="34" charset="0"/>
              </a:rPr>
              <a:t>Le </a:t>
            </a:r>
            <a:r>
              <a:rPr lang="it-IT" b="1" dirty="0">
                <a:solidFill>
                  <a:srgbClr val="E46C0A"/>
                </a:solidFill>
                <a:latin typeface="+mj-lt"/>
                <a:ea typeface="Verdana" panose="020B0604030504040204" pitchFamily="34" charset="0"/>
                <a:cs typeface="Verdana" panose="020B0604030504040204" pitchFamily="34" charset="0"/>
              </a:rPr>
              <a:t>componenti immobiliari oggetto di stima </a:t>
            </a:r>
            <a:r>
              <a:rPr lang="it-IT" b="1" dirty="0" smtClean="0">
                <a:solidFill>
                  <a:srgbClr val="E46C0A"/>
                </a:solidFill>
                <a:latin typeface="+mj-lt"/>
                <a:ea typeface="Verdana" panose="020B0604030504040204" pitchFamily="34" charset="0"/>
                <a:cs typeface="Verdana" panose="020B0604030504040204" pitchFamily="34" charset="0"/>
              </a:rPr>
              <a:t>catastale</a:t>
            </a:r>
            <a:endParaRPr lang="it-IT" b="1" dirty="0">
              <a:solidFill>
                <a:srgbClr val="E46C0A"/>
              </a:solidFill>
              <a:latin typeface="+mj-lt"/>
              <a:ea typeface="Verdana" panose="020B0604030504040204" pitchFamily="34" charset="0"/>
              <a:cs typeface="Verdana" panose="020B0604030504040204" pitchFamily="34" charset="0"/>
            </a:endParaRPr>
          </a:p>
        </p:txBody>
      </p:sp>
      <p:sp>
        <p:nvSpPr>
          <p:cNvPr id="11" name="CasellaDiTesto 10"/>
          <p:cNvSpPr txBox="1"/>
          <p:nvPr/>
        </p:nvSpPr>
        <p:spPr>
          <a:xfrm>
            <a:off x="4674332" y="1412776"/>
            <a:ext cx="3050002" cy="523220"/>
          </a:xfrm>
          <a:prstGeom prst="rect">
            <a:avLst/>
          </a:prstGeom>
          <a:noFill/>
        </p:spPr>
        <p:txBody>
          <a:bodyPr wrap="none" rtlCol="0">
            <a:spAutoFit/>
          </a:bodyPr>
          <a:lstStyle/>
          <a:p>
            <a:pPr algn="ctr"/>
            <a:r>
              <a:rPr lang="it-IT" sz="2800" b="1" dirty="0" smtClean="0">
                <a:solidFill>
                  <a:srgbClr val="162E7C"/>
                </a:solidFill>
              </a:rPr>
              <a:t>Alcune precisazioni</a:t>
            </a:r>
            <a:endParaRPr lang="it-IT" sz="2800" b="1" dirty="0">
              <a:solidFill>
                <a:srgbClr val="162E7C"/>
              </a:solidFill>
            </a:endParaRPr>
          </a:p>
        </p:txBody>
      </p:sp>
      <p:sp>
        <p:nvSpPr>
          <p:cNvPr id="3" name="Rettangolo 2"/>
          <p:cNvSpPr/>
          <p:nvPr/>
        </p:nvSpPr>
        <p:spPr>
          <a:xfrm>
            <a:off x="323528" y="3066053"/>
            <a:ext cx="8496944" cy="2739211"/>
          </a:xfrm>
          <a:prstGeom prst="rect">
            <a:avLst/>
          </a:prstGeom>
        </p:spPr>
        <p:txBody>
          <a:bodyPr wrap="square">
            <a:spAutoFit/>
          </a:bodyPr>
          <a:lstStyle/>
          <a:p>
            <a:pPr>
              <a:spcAft>
                <a:spcPts val="1200"/>
              </a:spcAft>
            </a:pPr>
            <a:r>
              <a:rPr lang="it-IT" dirty="0" smtClean="0"/>
              <a:t>La Circolare n. 2E/2016 annovera tra tali elementi anche i </a:t>
            </a:r>
            <a:r>
              <a:rPr lang="it-IT" dirty="0"/>
              <a:t>pannelli solari integrati sui tetti e nelle pareti, che non possono essere smontati senza rendere inutilizzabile la copertura o la parete cui sono connessi</a:t>
            </a:r>
            <a:r>
              <a:rPr lang="it-IT" dirty="0" smtClean="0"/>
              <a:t>.</a:t>
            </a:r>
          </a:p>
          <a:p>
            <a:pPr>
              <a:spcAft>
                <a:spcPts val="1200"/>
              </a:spcAft>
            </a:pPr>
            <a:r>
              <a:rPr lang="it-IT" dirty="0" smtClean="0"/>
              <a:t>Ci si riferisce, in particolare, a quelle istallazioni (riconducibili, ad esempio, alle </a:t>
            </a:r>
            <a:r>
              <a:rPr lang="it-IT" i="1" dirty="0" smtClean="0"/>
              <a:t>Tipologie specifiche  </a:t>
            </a:r>
            <a:r>
              <a:rPr lang="it-IT" dirty="0" smtClean="0"/>
              <a:t>n. 2</a:t>
            </a:r>
            <a:r>
              <a:rPr lang="it-IT" dirty="0"/>
              <a:t>, 3 e 8 di cui all’Allegato 3 </a:t>
            </a:r>
            <a:r>
              <a:rPr lang="it-IT" dirty="0" smtClean="0"/>
              <a:t>del </a:t>
            </a:r>
            <a:r>
              <a:rPr lang="it-IT" dirty="0"/>
              <a:t>decreto del Ministero dello Sviluppo Economico 19 febbraio </a:t>
            </a:r>
            <a:r>
              <a:rPr lang="it-IT" dirty="0" smtClean="0"/>
              <a:t>2007) in cui i pannelli costituiscono </a:t>
            </a:r>
            <a:r>
              <a:rPr lang="it-IT" dirty="0"/>
              <a:t>essi stessi struttura di copertura o di chiusura verticale delle </a:t>
            </a:r>
            <a:r>
              <a:rPr lang="it-IT" dirty="0" smtClean="0"/>
              <a:t>costruzioni, ed in assenza dei quali, quindi, non vi sarebbe più una copertura o una chiusura verticale della costruzione, circostanza che renderebbe la stessa inutilizzabile</a:t>
            </a:r>
            <a:r>
              <a:rPr lang="it-IT" dirty="0" smtClean="0"/>
              <a:t>.</a:t>
            </a:r>
            <a:endParaRPr lang="it-IT" dirty="0" smtClean="0"/>
          </a:p>
        </p:txBody>
      </p:sp>
      <p:graphicFrame>
        <p:nvGraphicFramePr>
          <p:cNvPr id="9" name="Diagramma 8"/>
          <p:cNvGraphicFramePr/>
          <p:nvPr>
            <p:extLst>
              <p:ext uri="{D42A27DB-BD31-4B8C-83A1-F6EECF244321}">
                <p14:modId xmlns:p14="http://schemas.microsoft.com/office/powerpoint/2010/main" val="522756886"/>
              </p:ext>
            </p:extLst>
          </p:nvPr>
        </p:nvGraphicFramePr>
        <p:xfrm>
          <a:off x="-252536" y="908720"/>
          <a:ext cx="4176464" cy="1440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0043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txBox="1">
            <a:spLocks/>
          </p:cNvSpPr>
          <p:nvPr/>
        </p:nvSpPr>
        <p:spPr>
          <a:xfrm>
            <a:off x="1763688" y="116632"/>
            <a:ext cx="6984776" cy="432048"/>
          </a:xfrm>
          <a:prstGeom prst="rect">
            <a:avLst/>
          </a:prstGeom>
        </p:spPr>
        <p:txBody>
          <a:bodyPr vert="horz" lIns="91440" tIns="45720" rIns="91440" bIns="45720" rtlCol="0" anchor="ctr">
            <a:noAutofit/>
          </a:bodyPr>
          <a:lstStyle>
            <a:lvl1pPr algn="r" defTabSz="914400" rtl="0" eaLnBrk="1" latinLnBrk="0" hangingPunct="1">
              <a:spcBef>
                <a:spcPct val="0"/>
              </a:spcBef>
              <a:buNone/>
              <a:defRPr sz="2000" kern="1200">
                <a:solidFill>
                  <a:schemeClr val="tx1"/>
                </a:solidFill>
                <a:latin typeface="Times New Roman" pitchFamily="18" charset="0"/>
                <a:ea typeface="+mj-ea"/>
                <a:cs typeface="Times New Roman" pitchFamily="18" charset="0"/>
              </a:defRPr>
            </a:lvl1pPr>
          </a:lstStyle>
          <a:p>
            <a:pPr>
              <a:lnSpc>
                <a:spcPts val="1900"/>
              </a:lnSpc>
            </a:pPr>
            <a:r>
              <a:rPr lang="it-IT" b="1" dirty="0" smtClean="0">
                <a:solidFill>
                  <a:srgbClr val="E46C0A"/>
                </a:solidFill>
                <a:latin typeface="+mj-lt"/>
                <a:ea typeface="Verdana" panose="020B0604030504040204" pitchFamily="34" charset="0"/>
                <a:cs typeface="Verdana" panose="020B0604030504040204" pitchFamily="34" charset="0"/>
              </a:rPr>
              <a:t>Le </a:t>
            </a:r>
            <a:r>
              <a:rPr lang="it-IT" b="1" dirty="0">
                <a:solidFill>
                  <a:srgbClr val="E46C0A"/>
                </a:solidFill>
                <a:latin typeface="+mj-lt"/>
                <a:ea typeface="Verdana" panose="020B0604030504040204" pitchFamily="34" charset="0"/>
                <a:cs typeface="Verdana" panose="020B0604030504040204" pitchFamily="34" charset="0"/>
              </a:rPr>
              <a:t>componenti immobiliari </a:t>
            </a:r>
            <a:r>
              <a:rPr lang="it-IT" b="1" dirty="0" smtClean="0">
                <a:solidFill>
                  <a:srgbClr val="E46C0A"/>
                </a:solidFill>
                <a:latin typeface="+mj-lt"/>
                <a:ea typeface="Verdana" panose="020B0604030504040204" pitchFamily="34" charset="0"/>
                <a:cs typeface="Verdana" panose="020B0604030504040204" pitchFamily="34" charset="0"/>
              </a:rPr>
              <a:t>escluse dalla stima catastale</a:t>
            </a:r>
            <a:endParaRPr lang="it-IT" b="1" dirty="0">
              <a:solidFill>
                <a:srgbClr val="E46C0A"/>
              </a:solidFill>
              <a:latin typeface="+mj-lt"/>
              <a:ea typeface="Verdana" panose="020B0604030504040204" pitchFamily="34" charset="0"/>
              <a:cs typeface="Verdana" panose="020B0604030504040204" pitchFamily="34" charset="0"/>
            </a:endParaRPr>
          </a:p>
        </p:txBody>
      </p:sp>
      <p:sp>
        <p:nvSpPr>
          <p:cNvPr id="9" name="Rettangolo 1"/>
          <p:cNvSpPr>
            <a:spLocks noChangeArrowheads="1"/>
          </p:cNvSpPr>
          <p:nvPr/>
        </p:nvSpPr>
        <p:spPr bwMode="auto">
          <a:xfrm>
            <a:off x="179512" y="3089514"/>
            <a:ext cx="8712968" cy="2754600"/>
          </a:xfrm>
          <a:prstGeom prst="rect">
            <a:avLst/>
          </a:prstGeom>
          <a:noFill/>
          <a:ln w="9525">
            <a:noFill/>
            <a:miter lim="800000"/>
            <a:headEnd/>
            <a:tailEnd/>
          </a:ln>
        </p:spPr>
        <p:txBody>
          <a:bodyPr wrap="square">
            <a:spAutoFit/>
          </a:bodyPr>
          <a:lstStyle/>
          <a:p>
            <a:pPr marL="342900" indent="-342900">
              <a:lnSpc>
                <a:spcPct val="120000"/>
              </a:lnSpc>
              <a:spcAft>
                <a:spcPts val="600"/>
              </a:spcAft>
              <a:buFont typeface="Arial" panose="020B0604020202020204" pitchFamily="34" charset="0"/>
              <a:buChar char="•"/>
            </a:pPr>
            <a:r>
              <a:rPr lang="it-IT" sz="2000" dirty="0" smtClean="0"/>
              <a:t>sono quelle componenti</a:t>
            </a:r>
            <a:r>
              <a:rPr lang="it-IT" sz="2000" dirty="0"/>
              <a:t>, di natura essenzialmente impiantistica (</a:t>
            </a:r>
            <a:r>
              <a:rPr lang="it-IT" sz="2000" b="1" dirty="0"/>
              <a:t>macchinari</a:t>
            </a:r>
            <a:r>
              <a:rPr lang="it-IT" sz="2000" dirty="0"/>
              <a:t>, </a:t>
            </a:r>
            <a:r>
              <a:rPr lang="it-IT" sz="2000" b="1" dirty="0"/>
              <a:t>congegni</a:t>
            </a:r>
            <a:r>
              <a:rPr lang="it-IT" sz="2000" dirty="0"/>
              <a:t>, </a:t>
            </a:r>
            <a:r>
              <a:rPr lang="it-IT" sz="2000" b="1" dirty="0"/>
              <a:t>attrezzature</a:t>
            </a:r>
            <a:r>
              <a:rPr lang="it-IT" sz="2000" dirty="0"/>
              <a:t> ed </a:t>
            </a:r>
            <a:r>
              <a:rPr lang="it-IT" sz="2000" b="1" dirty="0"/>
              <a:t>altri </a:t>
            </a:r>
            <a:r>
              <a:rPr lang="it-IT" sz="2000" b="1" dirty="0" smtClean="0"/>
              <a:t>impianti</a:t>
            </a:r>
            <a:r>
              <a:rPr lang="it-IT" sz="2000" dirty="0" smtClean="0"/>
              <a:t>), </a:t>
            </a:r>
            <a:r>
              <a:rPr lang="it-IT" sz="2000" dirty="0"/>
              <a:t>che assolvono a specifiche funzioni nell’ambito di un determinato processo produttivo e che non conferiscono all’immobile una utilità comunque apprezzabile, anche in caso di modifica del ciclo produttivo svolto al suo </a:t>
            </a:r>
            <a:r>
              <a:rPr lang="it-IT" sz="2000" dirty="0" smtClean="0"/>
              <a:t>interno</a:t>
            </a:r>
          </a:p>
          <a:p>
            <a:pPr marL="342900" indent="-342900">
              <a:lnSpc>
                <a:spcPct val="120000"/>
              </a:lnSpc>
              <a:spcAft>
                <a:spcPts val="600"/>
              </a:spcAft>
              <a:buFont typeface="Arial" panose="020B0604020202020204" pitchFamily="34" charset="0"/>
              <a:buChar char="•"/>
            </a:pPr>
            <a:r>
              <a:rPr lang="it-IT" sz="2000" dirty="0" smtClean="0"/>
              <a:t>tali </a:t>
            </a:r>
            <a:r>
              <a:rPr lang="it-IT" sz="2000" dirty="0"/>
              <a:t>componenti </a:t>
            </a:r>
            <a:r>
              <a:rPr lang="it-IT" sz="2000" dirty="0" smtClean="0"/>
              <a:t>sono da </a:t>
            </a:r>
            <a:r>
              <a:rPr lang="it-IT" sz="2000" dirty="0"/>
              <a:t>escludere dalla stima, indipendentemente dalla loro rilevanza </a:t>
            </a:r>
            <a:r>
              <a:rPr lang="it-IT" sz="2000" dirty="0" smtClean="0"/>
              <a:t>dimensionale</a:t>
            </a:r>
          </a:p>
        </p:txBody>
      </p:sp>
      <p:graphicFrame>
        <p:nvGraphicFramePr>
          <p:cNvPr id="10" name="Diagramma 9"/>
          <p:cNvGraphicFramePr/>
          <p:nvPr>
            <p:extLst>
              <p:ext uri="{D42A27DB-BD31-4B8C-83A1-F6EECF244321}">
                <p14:modId xmlns:p14="http://schemas.microsoft.com/office/powerpoint/2010/main" val="2808802882"/>
              </p:ext>
            </p:extLst>
          </p:nvPr>
        </p:nvGraphicFramePr>
        <p:xfrm>
          <a:off x="-252536" y="908720"/>
          <a:ext cx="4176464" cy="1440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asellaDiTesto 10"/>
          <p:cNvSpPr txBox="1"/>
          <p:nvPr/>
        </p:nvSpPr>
        <p:spPr>
          <a:xfrm>
            <a:off x="3491880" y="1322184"/>
            <a:ext cx="5256584" cy="738664"/>
          </a:xfrm>
          <a:prstGeom prst="rect">
            <a:avLst/>
          </a:prstGeom>
          <a:noFill/>
        </p:spPr>
        <p:txBody>
          <a:bodyPr wrap="square" rtlCol="0">
            <a:spAutoFit/>
          </a:bodyPr>
          <a:lstStyle/>
          <a:p>
            <a:pPr algn="ctr"/>
            <a:r>
              <a:rPr lang="it-IT" sz="2800" b="1" dirty="0" smtClean="0">
                <a:solidFill>
                  <a:srgbClr val="E46C0A"/>
                </a:solidFill>
              </a:rPr>
              <a:t>LE COMPONENTI IMPIANTISTICHE</a:t>
            </a:r>
          </a:p>
          <a:p>
            <a:pPr algn="ctr"/>
            <a:r>
              <a:rPr lang="it-IT" sz="1400" b="1" dirty="0" smtClean="0">
                <a:solidFill>
                  <a:srgbClr val="E46C0A"/>
                </a:solidFill>
              </a:rPr>
              <a:t>funzionali </a:t>
            </a:r>
            <a:r>
              <a:rPr lang="it-IT" sz="1400" b="1" dirty="0">
                <a:solidFill>
                  <a:srgbClr val="E46C0A"/>
                </a:solidFill>
              </a:rPr>
              <a:t>ad uno specifico processo </a:t>
            </a:r>
            <a:r>
              <a:rPr lang="it-IT" sz="1400" b="1" dirty="0" smtClean="0">
                <a:solidFill>
                  <a:srgbClr val="E46C0A"/>
                </a:solidFill>
              </a:rPr>
              <a:t>produttivo</a:t>
            </a:r>
            <a:endParaRPr lang="it-IT" sz="1400" b="1" dirty="0">
              <a:solidFill>
                <a:srgbClr val="E46C0A"/>
              </a:solidFill>
            </a:endParaRPr>
          </a:p>
        </p:txBody>
      </p:sp>
    </p:spTree>
    <p:extLst>
      <p:ext uri="{BB962C8B-B14F-4D97-AF65-F5344CB8AC3E}">
        <p14:creationId xmlns:p14="http://schemas.microsoft.com/office/powerpoint/2010/main" val="3908555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txBox="1">
            <a:spLocks/>
          </p:cNvSpPr>
          <p:nvPr/>
        </p:nvSpPr>
        <p:spPr>
          <a:xfrm>
            <a:off x="1763688" y="116632"/>
            <a:ext cx="6984776" cy="432048"/>
          </a:xfrm>
          <a:prstGeom prst="rect">
            <a:avLst/>
          </a:prstGeom>
        </p:spPr>
        <p:txBody>
          <a:bodyPr vert="horz" lIns="91440" tIns="45720" rIns="91440" bIns="45720" rtlCol="0" anchor="ctr">
            <a:noAutofit/>
          </a:bodyPr>
          <a:lstStyle>
            <a:lvl1pPr algn="r" defTabSz="914400" rtl="0" eaLnBrk="1" latinLnBrk="0" hangingPunct="1">
              <a:spcBef>
                <a:spcPct val="0"/>
              </a:spcBef>
              <a:buNone/>
              <a:defRPr sz="2000" kern="1200">
                <a:solidFill>
                  <a:schemeClr val="tx1"/>
                </a:solidFill>
                <a:latin typeface="Times New Roman" pitchFamily="18" charset="0"/>
                <a:ea typeface="+mj-ea"/>
                <a:cs typeface="Times New Roman" pitchFamily="18" charset="0"/>
              </a:defRPr>
            </a:lvl1pPr>
          </a:lstStyle>
          <a:p>
            <a:pPr>
              <a:lnSpc>
                <a:spcPts val="1900"/>
              </a:lnSpc>
            </a:pPr>
            <a:r>
              <a:rPr lang="it-IT" b="1" dirty="0" smtClean="0">
                <a:solidFill>
                  <a:srgbClr val="E46C0A"/>
                </a:solidFill>
                <a:latin typeface="+mj-lt"/>
                <a:ea typeface="Verdana" panose="020B0604030504040204" pitchFamily="34" charset="0"/>
                <a:cs typeface="Verdana" panose="020B0604030504040204" pitchFamily="34" charset="0"/>
              </a:rPr>
              <a:t>Le </a:t>
            </a:r>
            <a:r>
              <a:rPr lang="it-IT" b="1" dirty="0">
                <a:solidFill>
                  <a:srgbClr val="E46C0A"/>
                </a:solidFill>
                <a:latin typeface="+mj-lt"/>
                <a:ea typeface="Verdana" panose="020B0604030504040204" pitchFamily="34" charset="0"/>
                <a:cs typeface="Verdana" panose="020B0604030504040204" pitchFamily="34" charset="0"/>
              </a:rPr>
              <a:t>componenti immobiliari </a:t>
            </a:r>
            <a:r>
              <a:rPr lang="it-IT" b="1" dirty="0" smtClean="0">
                <a:solidFill>
                  <a:srgbClr val="E46C0A"/>
                </a:solidFill>
                <a:latin typeface="+mj-lt"/>
                <a:ea typeface="Verdana" panose="020B0604030504040204" pitchFamily="34" charset="0"/>
                <a:cs typeface="Verdana" panose="020B0604030504040204" pitchFamily="34" charset="0"/>
              </a:rPr>
              <a:t>escluse dalla stima catastale</a:t>
            </a:r>
            <a:endParaRPr lang="it-IT" b="1" dirty="0">
              <a:solidFill>
                <a:srgbClr val="E46C0A"/>
              </a:solidFill>
              <a:latin typeface="+mj-lt"/>
              <a:ea typeface="Verdana" panose="020B0604030504040204" pitchFamily="34" charset="0"/>
              <a:cs typeface="Verdana" panose="020B0604030504040204" pitchFamily="34" charset="0"/>
            </a:endParaRPr>
          </a:p>
        </p:txBody>
      </p:sp>
      <p:sp>
        <p:nvSpPr>
          <p:cNvPr id="11" name="CasellaDiTesto 10"/>
          <p:cNvSpPr txBox="1"/>
          <p:nvPr/>
        </p:nvSpPr>
        <p:spPr>
          <a:xfrm>
            <a:off x="4355978" y="1412776"/>
            <a:ext cx="3686715" cy="523220"/>
          </a:xfrm>
          <a:prstGeom prst="rect">
            <a:avLst/>
          </a:prstGeom>
          <a:noFill/>
        </p:spPr>
        <p:txBody>
          <a:bodyPr wrap="none" rtlCol="0">
            <a:spAutoFit/>
          </a:bodyPr>
          <a:lstStyle/>
          <a:p>
            <a:pPr algn="ctr"/>
            <a:r>
              <a:rPr lang="it-IT" sz="2800" b="1" dirty="0" smtClean="0">
                <a:solidFill>
                  <a:srgbClr val="E46C0A"/>
                </a:solidFill>
              </a:rPr>
              <a:t>Alcune esemplificazioni</a:t>
            </a:r>
            <a:endParaRPr lang="it-IT" sz="2800" b="1" dirty="0">
              <a:solidFill>
                <a:srgbClr val="E46C0A"/>
              </a:solidFill>
            </a:endParaRPr>
          </a:p>
        </p:txBody>
      </p:sp>
      <p:graphicFrame>
        <p:nvGraphicFramePr>
          <p:cNvPr id="6" name="Diagramma 5"/>
          <p:cNvGraphicFramePr/>
          <p:nvPr>
            <p:extLst>
              <p:ext uri="{D42A27DB-BD31-4B8C-83A1-F6EECF244321}">
                <p14:modId xmlns:p14="http://schemas.microsoft.com/office/powerpoint/2010/main" val="2607906390"/>
              </p:ext>
            </p:extLst>
          </p:nvPr>
        </p:nvGraphicFramePr>
        <p:xfrm>
          <a:off x="-252536" y="908720"/>
          <a:ext cx="4176464" cy="1440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ttangolo 1"/>
          <p:cNvSpPr/>
          <p:nvPr/>
        </p:nvSpPr>
        <p:spPr>
          <a:xfrm>
            <a:off x="1331640" y="2843644"/>
            <a:ext cx="6480720" cy="369332"/>
          </a:xfrm>
          <a:prstGeom prst="rect">
            <a:avLst/>
          </a:prstGeom>
        </p:spPr>
        <p:txBody>
          <a:bodyPr wrap="square">
            <a:spAutoFit/>
          </a:bodyPr>
          <a:lstStyle/>
          <a:p>
            <a:r>
              <a:rPr lang="it-IT" b="1" dirty="0" smtClean="0"/>
              <a:t>CENTRALI DI PRODUZIONE DI ENERGIA E STAZIONI ELETTRICHE</a:t>
            </a:r>
            <a:endParaRPr lang="it-IT" b="1" dirty="0"/>
          </a:p>
        </p:txBody>
      </p:sp>
      <p:sp>
        <p:nvSpPr>
          <p:cNvPr id="4" name="Rettangolo 3"/>
          <p:cNvSpPr/>
          <p:nvPr/>
        </p:nvSpPr>
        <p:spPr>
          <a:xfrm>
            <a:off x="395536" y="3429000"/>
            <a:ext cx="8352928" cy="2308324"/>
          </a:xfrm>
          <a:prstGeom prst="rect">
            <a:avLst/>
          </a:prstGeom>
        </p:spPr>
        <p:txBody>
          <a:bodyPr wrap="square">
            <a:spAutoFit/>
          </a:bodyPr>
          <a:lstStyle/>
          <a:p>
            <a:pPr>
              <a:lnSpc>
                <a:spcPct val="120000"/>
              </a:lnSpc>
            </a:pPr>
            <a:r>
              <a:rPr lang="it-IT" sz="2000" u="sng" dirty="0"/>
              <a:t>Non sono più oggetto di </a:t>
            </a:r>
            <a:r>
              <a:rPr lang="it-IT" sz="2000" u="sng" dirty="0" smtClean="0"/>
              <a:t>stima catastale:</a:t>
            </a:r>
          </a:p>
          <a:p>
            <a:pPr>
              <a:lnSpc>
                <a:spcPct val="120000"/>
              </a:lnSpc>
            </a:pPr>
            <a:r>
              <a:rPr lang="it-IT" sz="2000" dirty="0" smtClean="0"/>
              <a:t>le </a:t>
            </a:r>
            <a:r>
              <a:rPr lang="it-IT" sz="2000" b="1" dirty="0"/>
              <a:t>caldaie</a:t>
            </a:r>
            <a:r>
              <a:rPr lang="it-IT" sz="2000" dirty="0"/>
              <a:t>, le </a:t>
            </a:r>
            <a:r>
              <a:rPr lang="it-IT" sz="2000" b="1" dirty="0"/>
              <a:t>camere di combustione</a:t>
            </a:r>
            <a:r>
              <a:rPr lang="it-IT" sz="2000" dirty="0"/>
              <a:t>, le </a:t>
            </a:r>
            <a:r>
              <a:rPr lang="it-IT" sz="2000" b="1" dirty="0"/>
              <a:t>turbine</a:t>
            </a:r>
            <a:r>
              <a:rPr lang="it-IT" sz="2000" dirty="0"/>
              <a:t>, le </a:t>
            </a:r>
            <a:r>
              <a:rPr lang="it-IT" sz="2000" b="1" dirty="0"/>
              <a:t>pompe</a:t>
            </a:r>
            <a:r>
              <a:rPr lang="it-IT" sz="2000" dirty="0"/>
              <a:t>, i </a:t>
            </a:r>
            <a:r>
              <a:rPr lang="it-IT" sz="2000" b="1" dirty="0"/>
              <a:t>generatori di vapore a recupero</a:t>
            </a:r>
            <a:r>
              <a:rPr lang="it-IT" sz="2000" dirty="0"/>
              <a:t>, gli </a:t>
            </a:r>
            <a:r>
              <a:rPr lang="it-IT" sz="2000" b="1" dirty="0"/>
              <a:t>alternatori</a:t>
            </a:r>
            <a:r>
              <a:rPr lang="it-IT" sz="2000" dirty="0"/>
              <a:t>, i </a:t>
            </a:r>
            <a:r>
              <a:rPr lang="it-IT" sz="2000" b="1" dirty="0"/>
              <a:t>condensatori</a:t>
            </a:r>
            <a:r>
              <a:rPr lang="it-IT" sz="2000" dirty="0"/>
              <a:t>, i </a:t>
            </a:r>
            <a:r>
              <a:rPr lang="it-IT" sz="2000" b="1" dirty="0"/>
              <a:t>compressori</a:t>
            </a:r>
            <a:r>
              <a:rPr lang="it-IT" sz="2000" dirty="0"/>
              <a:t>, le </a:t>
            </a:r>
            <a:r>
              <a:rPr lang="it-IT" sz="2000" b="1" dirty="0"/>
              <a:t>valvole</a:t>
            </a:r>
            <a:r>
              <a:rPr lang="it-IT" sz="2000" dirty="0"/>
              <a:t>, i </a:t>
            </a:r>
            <a:r>
              <a:rPr lang="it-IT" sz="2000" b="1" dirty="0"/>
              <a:t>silenziatori</a:t>
            </a:r>
            <a:r>
              <a:rPr lang="it-IT" sz="2000" dirty="0"/>
              <a:t> e i </a:t>
            </a:r>
            <a:r>
              <a:rPr lang="it-IT" sz="2000" b="1" dirty="0"/>
              <a:t>sistemi di regolazione dei fluidi </a:t>
            </a:r>
            <a:r>
              <a:rPr lang="it-IT" sz="2000" dirty="0"/>
              <a:t>in genere, i </a:t>
            </a:r>
            <a:r>
              <a:rPr lang="it-IT" sz="2000" b="1" dirty="0"/>
              <a:t>trasformatori </a:t>
            </a:r>
            <a:r>
              <a:rPr lang="it-IT" sz="2000" dirty="0"/>
              <a:t>e gli </a:t>
            </a:r>
            <a:r>
              <a:rPr lang="it-IT" sz="2000" b="1" dirty="0"/>
              <a:t>impianti di sezionamento</a:t>
            </a:r>
            <a:r>
              <a:rPr lang="it-IT" sz="2000" dirty="0"/>
              <a:t>, i </a:t>
            </a:r>
            <a:r>
              <a:rPr lang="it-IT" sz="2000" b="1" dirty="0"/>
              <a:t>catalizzatori</a:t>
            </a:r>
            <a:r>
              <a:rPr lang="it-IT" sz="2000" dirty="0"/>
              <a:t> e i </a:t>
            </a:r>
            <a:r>
              <a:rPr lang="it-IT" sz="2000" b="1" dirty="0"/>
              <a:t>captatori di polveri</a:t>
            </a:r>
            <a:r>
              <a:rPr lang="it-IT" sz="2000" dirty="0"/>
              <a:t>, gli </a:t>
            </a:r>
            <a:r>
              <a:rPr lang="it-IT" sz="2000" b="1" dirty="0"/>
              <a:t>aerogeneratori </a:t>
            </a:r>
            <a:r>
              <a:rPr lang="it-IT" sz="2000" dirty="0"/>
              <a:t>(rotori e navicelle), gli </a:t>
            </a:r>
            <a:r>
              <a:rPr lang="it-IT" sz="2000" b="1" i="1" dirty="0"/>
              <a:t>inverter </a:t>
            </a:r>
            <a:r>
              <a:rPr lang="it-IT" sz="2000" dirty="0"/>
              <a:t>e i</a:t>
            </a:r>
            <a:r>
              <a:rPr lang="it-IT" sz="2000" b="1" dirty="0"/>
              <a:t> pannelli </a:t>
            </a:r>
            <a:r>
              <a:rPr lang="it-IT" sz="2000" b="1" dirty="0" smtClean="0"/>
              <a:t>fotovoltaici</a:t>
            </a:r>
            <a:r>
              <a:rPr lang="it-IT" sz="2000" baseline="30000" dirty="0" smtClean="0"/>
              <a:t>(*)</a:t>
            </a:r>
            <a:endParaRPr lang="it-IT" sz="2000" dirty="0"/>
          </a:p>
        </p:txBody>
      </p:sp>
      <p:sp>
        <p:nvSpPr>
          <p:cNvPr id="5" name="Rettangolo 4"/>
          <p:cNvSpPr/>
          <p:nvPr/>
        </p:nvSpPr>
        <p:spPr>
          <a:xfrm>
            <a:off x="395536" y="5929535"/>
            <a:ext cx="8352928" cy="307777"/>
          </a:xfrm>
          <a:prstGeom prst="rect">
            <a:avLst/>
          </a:prstGeom>
        </p:spPr>
        <p:txBody>
          <a:bodyPr wrap="square">
            <a:spAutoFit/>
          </a:bodyPr>
          <a:lstStyle/>
          <a:p>
            <a:r>
              <a:rPr lang="it-IT" sz="1400" baseline="30000" dirty="0" smtClean="0"/>
              <a:t>(*)</a:t>
            </a:r>
            <a:r>
              <a:rPr lang="it-IT" sz="1400" dirty="0" smtClean="0"/>
              <a:t> ad </a:t>
            </a:r>
            <a:r>
              <a:rPr lang="it-IT" sz="1400" dirty="0"/>
              <a:t>eccezione, come detto, di quelli integrati nella struttura e costituenti copertura o pareti di costruzioni </a:t>
            </a:r>
          </a:p>
        </p:txBody>
      </p:sp>
    </p:spTree>
    <p:extLst>
      <p:ext uri="{BB962C8B-B14F-4D97-AF65-F5344CB8AC3E}">
        <p14:creationId xmlns:p14="http://schemas.microsoft.com/office/powerpoint/2010/main" val="1506909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txBox="1">
            <a:spLocks/>
          </p:cNvSpPr>
          <p:nvPr/>
        </p:nvSpPr>
        <p:spPr>
          <a:xfrm>
            <a:off x="1763688" y="116632"/>
            <a:ext cx="6984776" cy="432048"/>
          </a:xfrm>
          <a:prstGeom prst="rect">
            <a:avLst/>
          </a:prstGeom>
        </p:spPr>
        <p:txBody>
          <a:bodyPr vert="horz" lIns="91440" tIns="45720" rIns="91440" bIns="45720" rtlCol="0" anchor="ctr">
            <a:noAutofit/>
          </a:bodyPr>
          <a:lstStyle>
            <a:lvl1pPr algn="r" defTabSz="914400" rtl="0" eaLnBrk="1" latinLnBrk="0" hangingPunct="1">
              <a:spcBef>
                <a:spcPct val="0"/>
              </a:spcBef>
              <a:buNone/>
              <a:defRPr sz="2000" kern="1200">
                <a:solidFill>
                  <a:schemeClr val="tx1"/>
                </a:solidFill>
                <a:latin typeface="Times New Roman" pitchFamily="18" charset="0"/>
                <a:ea typeface="+mj-ea"/>
                <a:cs typeface="Times New Roman" pitchFamily="18" charset="0"/>
              </a:defRPr>
            </a:lvl1pPr>
          </a:lstStyle>
          <a:p>
            <a:pPr>
              <a:lnSpc>
                <a:spcPts val="1900"/>
              </a:lnSpc>
            </a:pPr>
            <a:r>
              <a:rPr lang="it-IT" b="1" dirty="0" smtClean="0">
                <a:solidFill>
                  <a:srgbClr val="E46C0A"/>
                </a:solidFill>
                <a:latin typeface="+mj-lt"/>
                <a:ea typeface="Verdana" panose="020B0604030504040204" pitchFamily="34" charset="0"/>
                <a:cs typeface="Verdana" panose="020B0604030504040204" pitchFamily="34" charset="0"/>
              </a:rPr>
              <a:t>Le </a:t>
            </a:r>
            <a:r>
              <a:rPr lang="it-IT" b="1" dirty="0">
                <a:solidFill>
                  <a:srgbClr val="E46C0A"/>
                </a:solidFill>
                <a:latin typeface="+mj-lt"/>
                <a:ea typeface="Verdana" panose="020B0604030504040204" pitchFamily="34" charset="0"/>
                <a:cs typeface="Verdana" panose="020B0604030504040204" pitchFamily="34" charset="0"/>
              </a:rPr>
              <a:t>componenti immobiliari oggetto di stima </a:t>
            </a:r>
            <a:r>
              <a:rPr lang="it-IT" b="1" dirty="0" smtClean="0">
                <a:solidFill>
                  <a:srgbClr val="E46C0A"/>
                </a:solidFill>
                <a:latin typeface="+mj-lt"/>
                <a:ea typeface="Verdana" panose="020B0604030504040204" pitchFamily="34" charset="0"/>
                <a:cs typeface="Verdana" panose="020B0604030504040204" pitchFamily="34" charset="0"/>
              </a:rPr>
              <a:t>catastale</a:t>
            </a:r>
            <a:endParaRPr lang="it-IT" b="1" dirty="0">
              <a:solidFill>
                <a:srgbClr val="E46C0A"/>
              </a:solidFill>
              <a:latin typeface="+mj-lt"/>
              <a:ea typeface="Verdana" panose="020B0604030504040204" pitchFamily="34" charset="0"/>
              <a:cs typeface="Verdana" panose="020B0604030504040204" pitchFamily="34" charset="0"/>
            </a:endParaRPr>
          </a:p>
        </p:txBody>
      </p:sp>
      <p:sp>
        <p:nvSpPr>
          <p:cNvPr id="11" name="CasellaDiTesto 10"/>
          <p:cNvSpPr txBox="1"/>
          <p:nvPr/>
        </p:nvSpPr>
        <p:spPr>
          <a:xfrm>
            <a:off x="4355978" y="1412776"/>
            <a:ext cx="3686715" cy="523220"/>
          </a:xfrm>
          <a:prstGeom prst="rect">
            <a:avLst/>
          </a:prstGeom>
          <a:noFill/>
        </p:spPr>
        <p:txBody>
          <a:bodyPr wrap="none" rtlCol="0">
            <a:spAutoFit/>
          </a:bodyPr>
          <a:lstStyle/>
          <a:p>
            <a:pPr algn="ctr"/>
            <a:r>
              <a:rPr lang="it-IT" sz="2800" b="1" dirty="0" smtClean="0">
                <a:solidFill>
                  <a:srgbClr val="E46C0A"/>
                </a:solidFill>
              </a:rPr>
              <a:t>Alcune esemplificazioni</a:t>
            </a:r>
            <a:endParaRPr lang="it-IT" sz="2800" b="1" dirty="0">
              <a:solidFill>
                <a:srgbClr val="E46C0A"/>
              </a:solidFill>
            </a:endParaRPr>
          </a:p>
        </p:txBody>
      </p:sp>
      <p:graphicFrame>
        <p:nvGraphicFramePr>
          <p:cNvPr id="6" name="Diagramma 5"/>
          <p:cNvGraphicFramePr/>
          <p:nvPr>
            <p:extLst>
              <p:ext uri="{D42A27DB-BD31-4B8C-83A1-F6EECF244321}">
                <p14:modId xmlns:p14="http://schemas.microsoft.com/office/powerpoint/2010/main" val="3349217006"/>
              </p:ext>
            </p:extLst>
          </p:nvPr>
        </p:nvGraphicFramePr>
        <p:xfrm>
          <a:off x="-252536" y="908720"/>
          <a:ext cx="4176464" cy="1440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ttangolo 1"/>
          <p:cNvSpPr/>
          <p:nvPr/>
        </p:nvSpPr>
        <p:spPr>
          <a:xfrm>
            <a:off x="899592" y="3351378"/>
            <a:ext cx="2808312" cy="369332"/>
          </a:xfrm>
          <a:prstGeom prst="rect">
            <a:avLst/>
          </a:prstGeom>
        </p:spPr>
        <p:txBody>
          <a:bodyPr wrap="square">
            <a:spAutoFit/>
          </a:bodyPr>
          <a:lstStyle/>
          <a:p>
            <a:pPr algn="ctr"/>
            <a:r>
              <a:rPr lang="it-IT" b="1" dirty="0" smtClean="0"/>
              <a:t>CENTRALI FOTOVOLTAICHE</a:t>
            </a:r>
            <a:endParaRPr lang="it-IT" b="1" dirty="0"/>
          </a:p>
        </p:txBody>
      </p:sp>
      <p:sp>
        <p:nvSpPr>
          <p:cNvPr id="10" name="Rettangolo 9"/>
          <p:cNvSpPr/>
          <p:nvPr/>
        </p:nvSpPr>
        <p:spPr>
          <a:xfrm>
            <a:off x="179512" y="3862555"/>
            <a:ext cx="4680520" cy="2086725"/>
          </a:xfrm>
          <a:prstGeom prst="rect">
            <a:avLst/>
          </a:prstGeom>
        </p:spPr>
        <p:txBody>
          <a:bodyPr wrap="square">
            <a:spAutoFit/>
          </a:bodyPr>
          <a:lstStyle/>
          <a:p>
            <a:pPr marL="342900" indent="-342900">
              <a:lnSpc>
                <a:spcPct val="120000"/>
              </a:lnSpc>
              <a:buFont typeface="Wingdings" panose="05000000000000000000" pitchFamily="2" charset="2"/>
              <a:buChar char="§"/>
            </a:pPr>
            <a:r>
              <a:rPr lang="it-IT" dirty="0" smtClean="0"/>
              <a:t>il suolo (ovvero le strutture su cui si ergono)</a:t>
            </a:r>
          </a:p>
          <a:p>
            <a:pPr marL="342900" indent="-342900">
              <a:lnSpc>
                <a:spcPct val="120000"/>
              </a:lnSpc>
              <a:buFont typeface="Wingdings" panose="05000000000000000000" pitchFamily="2" charset="2"/>
              <a:buChar char="§"/>
            </a:pPr>
            <a:r>
              <a:rPr lang="it-IT" dirty="0" smtClean="0"/>
              <a:t>eventuali opere di fondazione</a:t>
            </a:r>
          </a:p>
          <a:p>
            <a:pPr marL="342900" indent="-342900">
              <a:lnSpc>
                <a:spcPct val="120000"/>
              </a:lnSpc>
              <a:buFont typeface="Wingdings" panose="05000000000000000000" pitchFamily="2" charset="2"/>
              <a:buChar char="§"/>
            </a:pPr>
            <a:r>
              <a:rPr lang="it-IT" dirty="0" smtClean="0"/>
              <a:t>i locali tecnici che ospitano i sistemi di controllo e trasformazione</a:t>
            </a:r>
          </a:p>
          <a:p>
            <a:pPr marL="342900" indent="-342900">
              <a:lnSpc>
                <a:spcPct val="120000"/>
              </a:lnSpc>
              <a:buFont typeface="Wingdings" panose="05000000000000000000" pitchFamily="2" charset="2"/>
              <a:buChar char="§"/>
            </a:pPr>
            <a:r>
              <a:rPr lang="it-IT" dirty="0"/>
              <a:t>l</a:t>
            </a:r>
            <a:r>
              <a:rPr lang="it-IT" dirty="0" smtClean="0"/>
              <a:t>e sistemazioni varie (recinzioni, percorsi, ecc.)</a:t>
            </a:r>
          </a:p>
        </p:txBody>
      </p:sp>
      <p:sp>
        <p:nvSpPr>
          <p:cNvPr id="12" name="Rettangolo 11"/>
          <p:cNvSpPr/>
          <p:nvPr/>
        </p:nvSpPr>
        <p:spPr>
          <a:xfrm>
            <a:off x="5004048" y="3862555"/>
            <a:ext cx="4032448" cy="2086725"/>
          </a:xfrm>
          <a:prstGeom prst="rect">
            <a:avLst/>
          </a:prstGeom>
        </p:spPr>
        <p:txBody>
          <a:bodyPr wrap="square">
            <a:spAutoFit/>
          </a:bodyPr>
          <a:lstStyle/>
          <a:p>
            <a:pPr marL="342900" indent="-342900">
              <a:lnSpc>
                <a:spcPct val="120000"/>
              </a:lnSpc>
              <a:buFont typeface="Wingdings" panose="05000000000000000000" pitchFamily="2" charset="2"/>
              <a:buChar char="§"/>
            </a:pPr>
            <a:r>
              <a:rPr lang="it-IT" dirty="0" smtClean="0"/>
              <a:t>il suolo</a:t>
            </a:r>
          </a:p>
          <a:p>
            <a:pPr marL="342900" indent="-342900">
              <a:lnSpc>
                <a:spcPct val="120000"/>
              </a:lnSpc>
              <a:buFont typeface="Wingdings" panose="05000000000000000000" pitchFamily="2" charset="2"/>
              <a:buChar char="§"/>
            </a:pPr>
            <a:r>
              <a:rPr lang="it-IT" dirty="0"/>
              <a:t>le torri e le relative </a:t>
            </a:r>
            <a:r>
              <a:rPr lang="it-IT" dirty="0" smtClean="0"/>
              <a:t>fondazioni</a:t>
            </a:r>
          </a:p>
          <a:p>
            <a:pPr marL="342900" indent="-342900">
              <a:lnSpc>
                <a:spcPct val="120000"/>
              </a:lnSpc>
              <a:buFont typeface="Wingdings" panose="05000000000000000000" pitchFamily="2" charset="2"/>
              <a:buChar char="§"/>
            </a:pPr>
            <a:r>
              <a:rPr lang="it-IT" dirty="0"/>
              <a:t>i</a:t>
            </a:r>
            <a:r>
              <a:rPr lang="it-IT" dirty="0" smtClean="0"/>
              <a:t> locali tecnici che ospitano i sistemi di controllo e trasformazione</a:t>
            </a:r>
          </a:p>
          <a:p>
            <a:pPr marL="342900" indent="-342900">
              <a:lnSpc>
                <a:spcPct val="120000"/>
              </a:lnSpc>
              <a:buFont typeface="Wingdings" panose="05000000000000000000" pitchFamily="2" charset="2"/>
              <a:buChar char="§"/>
            </a:pPr>
            <a:r>
              <a:rPr lang="it-IT" dirty="0" smtClean="0"/>
              <a:t>le sistemazioni varie (recinzioni, percorsi, ecc.) </a:t>
            </a:r>
          </a:p>
        </p:txBody>
      </p:sp>
      <p:sp>
        <p:nvSpPr>
          <p:cNvPr id="8" name="Rettangolo 7"/>
          <p:cNvSpPr/>
          <p:nvPr/>
        </p:nvSpPr>
        <p:spPr>
          <a:xfrm>
            <a:off x="395536" y="2673689"/>
            <a:ext cx="4824536" cy="461665"/>
          </a:xfrm>
          <a:prstGeom prst="rect">
            <a:avLst/>
          </a:prstGeom>
        </p:spPr>
        <p:txBody>
          <a:bodyPr wrap="square">
            <a:spAutoFit/>
          </a:bodyPr>
          <a:lstStyle/>
          <a:p>
            <a:pPr lvl="0">
              <a:lnSpc>
                <a:spcPct val="120000"/>
              </a:lnSpc>
            </a:pPr>
            <a:r>
              <a:rPr lang="it-IT" sz="2000" u="sng" dirty="0" smtClean="0">
                <a:solidFill>
                  <a:prstClr val="black"/>
                </a:solidFill>
              </a:rPr>
              <a:t>Restano oggetto di stima catastale:</a:t>
            </a:r>
            <a:endParaRPr lang="it-IT" sz="2000" u="sng" dirty="0">
              <a:solidFill>
                <a:prstClr val="black"/>
              </a:solidFill>
            </a:endParaRPr>
          </a:p>
        </p:txBody>
      </p:sp>
      <p:sp>
        <p:nvSpPr>
          <p:cNvPr id="13" name="Rettangolo 12"/>
          <p:cNvSpPr/>
          <p:nvPr/>
        </p:nvSpPr>
        <p:spPr>
          <a:xfrm>
            <a:off x="5508104" y="3351378"/>
            <a:ext cx="2808312" cy="369332"/>
          </a:xfrm>
          <a:prstGeom prst="rect">
            <a:avLst/>
          </a:prstGeom>
        </p:spPr>
        <p:txBody>
          <a:bodyPr wrap="square">
            <a:spAutoFit/>
          </a:bodyPr>
          <a:lstStyle/>
          <a:p>
            <a:pPr algn="ctr"/>
            <a:r>
              <a:rPr lang="it-IT" b="1" dirty="0" smtClean="0"/>
              <a:t>CENTRALI EOLICHE</a:t>
            </a:r>
            <a:endParaRPr lang="it-IT" b="1" dirty="0"/>
          </a:p>
        </p:txBody>
      </p:sp>
    </p:spTree>
    <p:extLst>
      <p:ext uri="{BB962C8B-B14F-4D97-AF65-F5344CB8AC3E}">
        <p14:creationId xmlns:p14="http://schemas.microsoft.com/office/powerpoint/2010/main" val="485217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txBox="1">
            <a:spLocks/>
          </p:cNvSpPr>
          <p:nvPr/>
        </p:nvSpPr>
        <p:spPr>
          <a:xfrm>
            <a:off x="1763688" y="116632"/>
            <a:ext cx="6984776" cy="432048"/>
          </a:xfrm>
          <a:prstGeom prst="rect">
            <a:avLst/>
          </a:prstGeom>
        </p:spPr>
        <p:txBody>
          <a:bodyPr vert="horz" lIns="91440" tIns="45720" rIns="91440" bIns="45720" rtlCol="0" anchor="ctr">
            <a:noAutofit/>
          </a:bodyPr>
          <a:lstStyle>
            <a:lvl1pPr algn="r" defTabSz="914400" rtl="0" eaLnBrk="1" latinLnBrk="0" hangingPunct="1">
              <a:spcBef>
                <a:spcPct val="0"/>
              </a:spcBef>
              <a:buNone/>
              <a:defRPr sz="2000" kern="1200">
                <a:solidFill>
                  <a:schemeClr val="tx1"/>
                </a:solidFill>
                <a:latin typeface="Times New Roman" pitchFamily="18" charset="0"/>
                <a:ea typeface="+mj-ea"/>
                <a:cs typeface="Times New Roman" pitchFamily="18" charset="0"/>
              </a:defRPr>
            </a:lvl1pPr>
          </a:lstStyle>
          <a:p>
            <a:pPr>
              <a:lnSpc>
                <a:spcPts val="1900"/>
              </a:lnSpc>
            </a:pPr>
            <a:r>
              <a:rPr lang="it-IT" b="1" dirty="0" smtClean="0">
                <a:solidFill>
                  <a:srgbClr val="E46C0A"/>
                </a:solidFill>
                <a:latin typeface="+mj-lt"/>
                <a:ea typeface="Verdana" panose="020B0604030504040204" pitchFamily="34" charset="0"/>
                <a:cs typeface="Verdana" panose="020B0604030504040204" pitchFamily="34" charset="0"/>
              </a:rPr>
              <a:t>Le </a:t>
            </a:r>
            <a:r>
              <a:rPr lang="it-IT" b="1" dirty="0">
                <a:solidFill>
                  <a:srgbClr val="E46C0A"/>
                </a:solidFill>
                <a:latin typeface="+mj-lt"/>
                <a:ea typeface="Verdana" panose="020B0604030504040204" pitchFamily="34" charset="0"/>
                <a:cs typeface="Verdana" panose="020B0604030504040204" pitchFamily="34" charset="0"/>
              </a:rPr>
              <a:t>componenti immobiliari </a:t>
            </a:r>
            <a:r>
              <a:rPr lang="it-IT" b="1" dirty="0" smtClean="0">
                <a:solidFill>
                  <a:srgbClr val="E46C0A"/>
                </a:solidFill>
                <a:latin typeface="+mj-lt"/>
                <a:ea typeface="Verdana" panose="020B0604030504040204" pitchFamily="34" charset="0"/>
                <a:cs typeface="Verdana" panose="020B0604030504040204" pitchFamily="34" charset="0"/>
              </a:rPr>
              <a:t>escluse dalla stima catastale</a:t>
            </a:r>
            <a:endParaRPr lang="it-IT" b="1" dirty="0">
              <a:solidFill>
                <a:srgbClr val="E46C0A"/>
              </a:solidFill>
              <a:latin typeface="+mj-lt"/>
              <a:ea typeface="Verdana" panose="020B0604030504040204" pitchFamily="34" charset="0"/>
              <a:cs typeface="Verdana" panose="020B0604030504040204" pitchFamily="34" charset="0"/>
            </a:endParaRPr>
          </a:p>
        </p:txBody>
      </p:sp>
      <p:sp>
        <p:nvSpPr>
          <p:cNvPr id="11" name="CasellaDiTesto 10"/>
          <p:cNvSpPr txBox="1"/>
          <p:nvPr/>
        </p:nvSpPr>
        <p:spPr>
          <a:xfrm>
            <a:off x="4355978" y="1412776"/>
            <a:ext cx="3686715" cy="523220"/>
          </a:xfrm>
          <a:prstGeom prst="rect">
            <a:avLst/>
          </a:prstGeom>
          <a:noFill/>
        </p:spPr>
        <p:txBody>
          <a:bodyPr wrap="none" rtlCol="0">
            <a:spAutoFit/>
          </a:bodyPr>
          <a:lstStyle/>
          <a:p>
            <a:pPr algn="ctr"/>
            <a:r>
              <a:rPr lang="it-IT" sz="2800" b="1" dirty="0" smtClean="0">
                <a:solidFill>
                  <a:srgbClr val="E46C0A"/>
                </a:solidFill>
              </a:rPr>
              <a:t>Alcune esemplificazioni</a:t>
            </a:r>
            <a:endParaRPr lang="it-IT" sz="2800" b="1" dirty="0">
              <a:solidFill>
                <a:srgbClr val="E46C0A"/>
              </a:solidFill>
            </a:endParaRPr>
          </a:p>
        </p:txBody>
      </p:sp>
      <p:graphicFrame>
        <p:nvGraphicFramePr>
          <p:cNvPr id="6" name="Diagramma 5"/>
          <p:cNvGraphicFramePr/>
          <p:nvPr>
            <p:extLst>
              <p:ext uri="{D42A27DB-BD31-4B8C-83A1-F6EECF244321}">
                <p14:modId xmlns:p14="http://schemas.microsoft.com/office/powerpoint/2010/main" val="951671730"/>
              </p:ext>
            </p:extLst>
          </p:nvPr>
        </p:nvGraphicFramePr>
        <p:xfrm>
          <a:off x="-252536" y="908720"/>
          <a:ext cx="4176464" cy="1440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ttangolo 1"/>
          <p:cNvSpPr/>
          <p:nvPr/>
        </p:nvSpPr>
        <p:spPr>
          <a:xfrm>
            <a:off x="1331640" y="2708920"/>
            <a:ext cx="6480720" cy="369332"/>
          </a:xfrm>
          <a:prstGeom prst="rect">
            <a:avLst/>
          </a:prstGeom>
        </p:spPr>
        <p:txBody>
          <a:bodyPr wrap="square">
            <a:spAutoFit/>
          </a:bodyPr>
          <a:lstStyle/>
          <a:p>
            <a:pPr algn="ctr"/>
            <a:r>
              <a:rPr lang="it-IT" b="1" dirty="0" smtClean="0"/>
              <a:t>INDUSTRIE MANIFATTURIERE</a:t>
            </a:r>
            <a:endParaRPr lang="it-IT" b="1" dirty="0"/>
          </a:p>
        </p:txBody>
      </p:sp>
      <p:sp>
        <p:nvSpPr>
          <p:cNvPr id="4" name="Rettangolo 3"/>
          <p:cNvSpPr/>
          <p:nvPr/>
        </p:nvSpPr>
        <p:spPr>
          <a:xfrm>
            <a:off x="395536" y="3150260"/>
            <a:ext cx="8352928" cy="3046988"/>
          </a:xfrm>
          <a:prstGeom prst="rect">
            <a:avLst/>
          </a:prstGeom>
        </p:spPr>
        <p:txBody>
          <a:bodyPr wrap="square">
            <a:spAutoFit/>
          </a:bodyPr>
          <a:lstStyle/>
          <a:p>
            <a:pPr>
              <a:lnSpc>
                <a:spcPct val="120000"/>
              </a:lnSpc>
            </a:pPr>
            <a:r>
              <a:rPr lang="it-IT" sz="2000" u="sng" dirty="0"/>
              <a:t>Non sono più oggetto di </a:t>
            </a:r>
            <a:r>
              <a:rPr lang="it-IT" sz="2000" u="sng" dirty="0" smtClean="0"/>
              <a:t>stima catastale:</a:t>
            </a:r>
          </a:p>
          <a:p>
            <a:pPr>
              <a:lnSpc>
                <a:spcPct val="120000"/>
              </a:lnSpc>
            </a:pPr>
            <a:r>
              <a:rPr lang="it-IT" sz="2000" dirty="0"/>
              <a:t>tutti i macchinari, le attrezzature e gli impianti costituenti le linee produttive, indipendentemente dalla tipologia considerata. Tra questi, ad esempio, i </a:t>
            </a:r>
            <a:r>
              <a:rPr lang="it-IT" sz="2000" b="1" dirty="0"/>
              <a:t>sistemi di automazione </a:t>
            </a:r>
            <a:r>
              <a:rPr lang="it-IT" sz="2000" dirty="0"/>
              <a:t>e </a:t>
            </a:r>
            <a:r>
              <a:rPr lang="it-IT" sz="2000" b="1" dirty="0"/>
              <a:t>propulsione</a:t>
            </a:r>
            <a:r>
              <a:rPr lang="it-IT" sz="2000" dirty="0"/>
              <a:t>, le </a:t>
            </a:r>
            <a:r>
              <a:rPr lang="it-IT" sz="2000" b="1" dirty="0"/>
              <a:t>pompe</a:t>
            </a:r>
            <a:r>
              <a:rPr lang="it-IT" sz="2000" dirty="0"/>
              <a:t>, i </a:t>
            </a:r>
            <a:r>
              <a:rPr lang="it-IT" sz="2000" b="1" dirty="0"/>
              <a:t>motori elettrici</a:t>
            </a:r>
            <a:r>
              <a:rPr lang="it-IT" sz="2000" dirty="0"/>
              <a:t>, i </a:t>
            </a:r>
            <a:r>
              <a:rPr lang="it-IT" sz="2000" b="1" dirty="0"/>
              <a:t>carriponte</a:t>
            </a:r>
            <a:r>
              <a:rPr lang="it-IT" sz="2000" dirty="0"/>
              <a:t> e le </a:t>
            </a:r>
            <a:r>
              <a:rPr lang="it-IT" sz="2000" b="1" dirty="0"/>
              <a:t>gru</a:t>
            </a:r>
            <a:r>
              <a:rPr lang="it-IT" sz="2000" dirty="0"/>
              <a:t>, le </a:t>
            </a:r>
            <a:r>
              <a:rPr lang="it-IT" sz="2000" b="1" dirty="0"/>
              <a:t>apparecchiature mobili </a:t>
            </a:r>
            <a:r>
              <a:rPr lang="it-IT" sz="2000" dirty="0"/>
              <a:t>e i </a:t>
            </a:r>
            <a:r>
              <a:rPr lang="it-IT" sz="2000" b="1" dirty="0"/>
              <a:t>sistemi robotizzati</a:t>
            </a:r>
            <a:r>
              <a:rPr lang="it-IT" sz="2000" dirty="0"/>
              <a:t>, le </a:t>
            </a:r>
            <a:r>
              <a:rPr lang="it-IT" sz="2000" b="1" dirty="0"/>
              <a:t>macchine continue</a:t>
            </a:r>
            <a:r>
              <a:rPr lang="it-IT" sz="2000" dirty="0"/>
              <a:t>, nonché i </a:t>
            </a:r>
            <a:r>
              <a:rPr lang="it-IT" sz="2000" b="1" dirty="0"/>
              <a:t>macchinari per la miscelazione</a:t>
            </a:r>
            <a:r>
              <a:rPr lang="it-IT" sz="2000" dirty="0"/>
              <a:t>, la </a:t>
            </a:r>
            <a:r>
              <a:rPr lang="it-IT" sz="2000" b="1" dirty="0"/>
              <a:t>macinazione</a:t>
            </a:r>
            <a:r>
              <a:rPr lang="it-IT" sz="2000" dirty="0"/>
              <a:t>, la </a:t>
            </a:r>
            <a:r>
              <a:rPr lang="it-IT" sz="2000" b="1" dirty="0"/>
              <a:t>pressatura</a:t>
            </a:r>
            <a:r>
              <a:rPr lang="it-IT" sz="2000" dirty="0"/>
              <a:t>, la </a:t>
            </a:r>
            <a:r>
              <a:rPr lang="it-IT" sz="2000" b="1" dirty="0"/>
              <a:t>formatura</a:t>
            </a:r>
            <a:r>
              <a:rPr lang="it-IT" sz="2000" dirty="0"/>
              <a:t>, il </a:t>
            </a:r>
            <a:r>
              <a:rPr lang="it-IT" sz="2000" b="1" dirty="0"/>
              <a:t>taglio</a:t>
            </a:r>
            <a:r>
              <a:rPr lang="it-IT" sz="2000" dirty="0"/>
              <a:t>, la </a:t>
            </a:r>
            <a:r>
              <a:rPr lang="it-IT" sz="2000" b="1" dirty="0"/>
              <a:t>tornitura</a:t>
            </a:r>
            <a:r>
              <a:rPr lang="it-IT" sz="2000" dirty="0"/>
              <a:t>, la </a:t>
            </a:r>
            <a:r>
              <a:rPr lang="it-IT" sz="2000" b="1" dirty="0"/>
              <a:t>laminazione</a:t>
            </a:r>
            <a:r>
              <a:rPr lang="it-IT" sz="2000" dirty="0"/>
              <a:t>, la </a:t>
            </a:r>
            <a:r>
              <a:rPr lang="it-IT" sz="2000" b="1" dirty="0"/>
              <a:t>tessitura</a:t>
            </a:r>
            <a:r>
              <a:rPr lang="it-IT" sz="2000" dirty="0"/>
              <a:t>, la </a:t>
            </a:r>
            <a:r>
              <a:rPr lang="it-IT" sz="2000" b="1" dirty="0"/>
              <a:t>cottura</a:t>
            </a:r>
            <a:r>
              <a:rPr lang="it-IT" sz="2000" dirty="0"/>
              <a:t> e l’</a:t>
            </a:r>
            <a:r>
              <a:rPr lang="it-IT" sz="2000" b="1" dirty="0"/>
              <a:t>essicazione</a:t>
            </a:r>
            <a:r>
              <a:rPr lang="it-IT" sz="2000" dirty="0"/>
              <a:t> dei prodotti.</a:t>
            </a:r>
          </a:p>
        </p:txBody>
      </p:sp>
    </p:spTree>
    <p:extLst>
      <p:ext uri="{BB962C8B-B14F-4D97-AF65-F5344CB8AC3E}">
        <p14:creationId xmlns:p14="http://schemas.microsoft.com/office/powerpoint/2010/main" val="2012292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txBox="1">
            <a:spLocks/>
          </p:cNvSpPr>
          <p:nvPr/>
        </p:nvSpPr>
        <p:spPr>
          <a:xfrm>
            <a:off x="1763688" y="116632"/>
            <a:ext cx="6984776" cy="432048"/>
          </a:xfrm>
          <a:prstGeom prst="rect">
            <a:avLst/>
          </a:prstGeom>
        </p:spPr>
        <p:txBody>
          <a:bodyPr vert="horz" lIns="91440" tIns="45720" rIns="91440" bIns="45720" rtlCol="0" anchor="ctr">
            <a:noAutofit/>
          </a:bodyPr>
          <a:lstStyle>
            <a:lvl1pPr algn="r" defTabSz="914400" rtl="0" eaLnBrk="1" latinLnBrk="0" hangingPunct="1">
              <a:spcBef>
                <a:spcPct val="0"/>
              </a:spcBef>
              <a:buNone/>
              <a:defRPr sz="2000" kern="1200">
                <a:solidFill>
                  <a:schemeClr val="tx1"/>
                </a:solidFill>
                <a:latin typeface="Times New Roman" pitchFamily="18" charset="0"/>
                <a:ea typeface="+mj-ea"/>
                <a:cs typeface="Times New Roman" pitchFamily="18" charset="0"/>
              </a:defRPr>
            </a:lvl1pPr>
          </a:lstStyle>
          <a:p>
            <a:pPr>
              <a:lnSpc>
                <a:spcPts val="1900"/>
              </a:lnSpc>
            </a:pPr>
            <a:r>
              <a:rPr lang="it-IT" b="1" dirty="0" smtClean="0">
                <a:solidFill>
                  <a:srgbClr val="E46C0A"/>
                </a:solidFill>
                <a:latin typeface="+mj-lt"/>
                <a:ea typeface="Verdana" panose="020B0604030504040204" pitchFamily="34" charset="0"/>
                <a:cs typeface="Verdana" panose="020B0604030504040204" pitchFamily="34" charset="0"/>
              </a:rPr>
              <a:t>Le </a:t>
            </a:r>
            <a:r>
              <a:rPr lang="it-IT" b="1" dirty="0">
                <a:solidFill>
                  <a:srgbClr val="E46C0A"/>
                </a:solidFill>
                <a:latin typeface="+mj-lt"/>
                <a:ea typeface="Verdana" panose="020B0604030504040204" pitchFamily="34" charset="0"/>
                <a:cs typeface="Verdana" panose="020B0604030504040204" pitchFamily="34" charset="0"/>
              </a:rPr>
              <a:t>componenti immobiliari </a:t>
            </a:r>
            <a:r>
              <a:rPr lang="it-IT" b="1" dirty="0" smtClean="0">
                <a:solidFill>
                  <a:srgbClr val="E46C0A"/>
                </a:solidFill>
                <a:latin typeface="+mj-lt"/>
                <a:ea typeface="Verdana" panose="020B0604030504040204" pitchFamily="34" charset="0"/>
                <a:cs typeface="Verdana" panose="020B0604030504040204" pitchFamily="34" charset="0"/>
              </a:rPr>
              <a:t>escluse dalla stima catastale</a:t>
            </a:r>
            <a:endParaRPr lang="it-IT" b="1" dirty="0">
              <a:solidFill>
                <a:srgbClr val="E46C0A"/>
              </a:solidFill>
              <a:latin typeface="+mj-lt"/>
              <a:ea typeface="Verdana" panose="020B0604030504040204" pitchFamily="34" charset="0"/>
              <a:cs typeface="Verdana" panose="020B0604030504040204" pitchFamily="34" charset="0"/>
            </a:endParaRPr>
          </a:p>
        </p:txBody>
      </p:sp>
      <p:sp>
        <p:nvSpPr>
          <p:cNvPr id="11" name="CasellaDiTesto 10"/>
          <p:cNvSpPr txBox="1"/>
          <p:nvPr/>
        </p:nvSpPr>
        <p:spPr>
          <a:xfrm>
            <a:off x="4355978" y="1412776"/>
            <a:ext cx="3686715" cy="523220"/>
          </a:xfrm>
          <a:prstGeom prst="rect">
            <a:avLst/>
          </a:prstGeom>
          <a:noFill/>
        </p:spPr>
        <p:txBody>
          <a:bodyPr wrap="none" rtlCol="0">
            <a:spAutoFit/>
          </a:bodyPr>
          <a:lstStyle/>
          <a:p>
            <a:pPr algn="ctr"/>
            <a:r>
              <a:rPr lang="it-IT" sz="2800" b="1" dirty="0" smtClean="0">
                <a:solidFill>
                  <a:srgbClr val="E46C0A"/>
                </a:solidFill>
              </a:rPr>
              <a:t>Alcune esemplificazioni</a:t>
            </a:r>
            <a:endParaRPr lang="it-IT" sz="2800" b="1" dirty="0">
              <a:solidFill>
                <a:srgbClr val="E46C0A"/>
              </a:solidFill>
            </a:endParaRPr>
          </a:p>
        </p:txBody>
      </p:sp>
      <p:graphicFrame>
        <p:nvGraphicFramePr>
          <p:cNvPr id="6" name="Diagramma 5"/>
          <p:cNvGraphicFramePr/>
          <p:nvPr>
            <p:extLst>
              <p:ext uri="{D42A27DB-BD31-4B8C-83A1-F6EECF244321}">
                <p14:modId xmlns:p14="http://schemas.microsoft.com/office/powerpoint/2010/main" val="2495356817"/>
              </p:ext>
            </p:extLst>
          </p:nvPr>
        </p:nvGraphicFramePr>
        <p:xfrm>
          <a:off x="-252536" y="908720"/>
          <a:ext cx="4176464" cy="1440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ttangolo 1"/>
          <p:cNvSpPr/>
          <p:nvPr/>
        </p:nvSpPr>
        <p:spPr>
          <a:xfrm>
            <a:off x="1331640" y="2702227"/>
            <a:ext cx="6480720" cy="369332"/>
          </a:xfrm>
          <a:prstGeom prst="rect">
            <a:avLst/>
          </a:prstGeom>
        </p:spPr>
        <p:txBody>
          <a:bodyPr wrap="square">
            <a:spAutoFit/>
          </a:bodyPr>
          <a:lstStyle/>
          <a:p>
            <a:pPr algn="ctr"/>
            <a:r>
              <a:rPr lang="it-IT" b="1" dirty="0" smtClean="0"/>
              <a:t>INDUSTRIA SIDERURGICA</a:t>
            </a:r>
            <a:endParaRPr lang="it-IT" b="1" dirty="0"/>
          </a:p>
        </p:txBody>
      </p:sp>
      <p:sp>
        <p:nvSpPr>
          <p:cNvPr id="4" name="Rettangolo 3"/>
          <p:cNvSpPr/>
          <p:nvPr/>
        </p:nvSpPr>
        <p:spPr>
          <a:xfrm>
            <a:off x="575556" y="3068960"/>
            <a:ext cx="7992888" cy="461665"/>
          </a:xfrm>
          <a:prstGeom prst="rect">
            <a:avLst/>
          </a:prstGeom>
        </p:spPr>
        <p:txBody>
          <a:bodyPr wrap="square">
            <a:spAutoFit/>
          </a:bodyPr>
          <a:lstStyle/>
          <a:p>
            <a:pPr algn="ctr">
              <a:lnSpc>
                <a:spcPct val="120000"/>
              </a:lnSpc>
            </a:pPr>
            <a:r>
              <a:rPr lang="it-IT" sz="2000" u="sng" dirty="0"/>
              <a:t>Non sono più oggetto di </a:t>
            </a:r>
            <a:r>
              <a:rPr lang="it-IT" sz="2000" u="sng" dirty="0" smtClean="0"/>
              <a:t>stima catastale </a:t>
            </a:r>
            <a:r>
              <a:rPr lang="it-IT" sz="2000" dirty="0" smtClean="0"/>
              <a:t>anche gli </a:t>
            </a:r>
            <a:r>
              <a:rPr lang="it-IT" sz="2000" b="1" dirty="0" smtClean="0"/>
              <a:t>altoforni</a:t>
            </a:r>
            <a:r>
              <a:rPr lang="it-IT" sz="2000" dirty="0" smtClean="0"/>
              <a:t>.</a:t>
            </a:r>
          </a:p>
        </p:txBody>
      </p:sp>
      <p:sp>
        <p:nvSpPr>
          <p:cNvPr id="8" name="Rettangolo 7"/>
          <p:cNvSpPr/>
          <p:nvPr/>
        </p:nvSpPr>
        <p:spPr>
          <a:xfrm>
            <a:off x="1331640" y="3933056"/>
            <a:ext cx="6480720" cy="369333"/>
          </a:xfrm>
          <a:prstGeom prst="rect">
            <a:avLst/>
          </a:prstGeom>
        </p:spPr>
        <p:txBody>
          <a:bodyPr wrap="square">
            <a:spAutoFit/>
          </a:bodyPr>
          <a:lstStyle/>
          <a:p>
            <a:pPr algn="ctr"/>
            <a:r>
              <a:rPr lang="it-IT" b="1" dirty="0" smtClean="0"/>
              <a:t>INDUSTRIA PER LA RAFFINAZIONE DEI PRODOTTI PETROLIFERI</a:t>
            </a:r>
            <a:endParaRPr lang="it-IT" b="1" dirty="0"/>
          </a:p>
        </p:txBody>
      </p:sp>
      <p:sp>
        <p:nvSpPr>
          <p:cNvPr id="9" name="Rettangolo 8"/>
          <p:cNvSpPr/>
          <p:nvPr/>
        </p:nvSpPr>
        <p:spPr>
          <a:xfrm>
            <a:off x="251520" y="4296250"/>
            <a:ext cx="8640960" cy="1938992"/>
          </a:xfrm>
          <a:prstGeom prst="rect">
            <a:avLst/>
          </a:prstGeom>
        </p:spPr>
        <p:txBody>
          <a:bodyPr wrap="square">
            <a:spAutoFit/>
          </a:bodyPr>
          <a:lstStyle/>
          <a:p>
            <a:pPr algn="ctr">
              <a:lnSpc>
                <a:spcPct val="120000"/>
              </a:lnSpc>
            </a:pPr>
            <a:r>
              <a:rPr lang="it-IT" sz="2000" u="sng" dirty="0"/>
              <a:t>Non sono più oggetto di </a:t>
            </a:r>
            <a:r>
              <a:rPr lang="it-IT" sz="2000" u="sng" dirty="0" smtClean="0"/>
              <a:t>stima catastale</a:t>
            </a:r>
            <a:r>
              <a:rPr lang="it-IT" sz="2000" dirty="0" smtClean="0"/>
              <a:t>, </a:t>
            </a:r>
            <a:r>
              <a:rPr lang="it-IT" sz="2000" dirty="0"/>
              <a:t>ad esempio, i </a:t>
            </a:r>
            <a:r>
              <a:rPr lang="it-IT" sz="2000" b="1" dirty="0"/>
              <a:t>forni di preriscaldamento</a:t>
            </a:r>
            <a:r>
              <a:rPr lang="it-IT" sz="2000" dirty="0"/>
              <a:t>, le </a:t>
            </a:r>
            <a:r>
              <a:rPr lang="it-IT" sz="2000" b="1" dirty="0"/>
              <a:t>torri di raffinazione atmosferica o sotto vuoto</a:t>
            </a:r>
            <a:r>
              <a:rPr lang="it-IT" sz="2000" dirty="0"/>
              <a:t>, gli impianti destinati ai processi di conversione (</a:t>
            </a:r>
            <a:r>
              <a:rPr lang="it-IT" sz="2000" i="1" dirty="0"/>
              <a:t>cracking</a:t>
            </a:r>
            <a:r>
              <a:rPr lang="it-IT" sz="2000" dirty="0"/>
              <a:t>) o di miglioramento della qualità dei prodotti della raffinazione (</a:t>
            </a:r>
            <a:r>
              <a:rPr lang="it-IT" sz="2000" i="1" dirty="0" err="1"/>
              <a:t>reforming</a:t>
            </a:r>
            <a:r>
              <a:rPr lang="it-IT" sz="2000" dirty="0"/>
              <a:t>, desolforazione, isomerizzazione, alchilazione, ecc.), nonché gli impianti per il trattamento dei fumi e delle acque.</a:t>
            </a:r>
            <a:endParaRPr lang="it-IT" sz="2000" dirty="0" smtClean="0"/>
          </a:p>
        </p:txBody>
      </p:sp>
    </p:spTree>
    <p:extLst>
      <p:ext uri="{BB962C8B-B14F-4D97-AF65-F5344CB8AC3E}">
        <p14:creationId xmlns:p14="http://schemas.microsoft.com/office/powerpoint/2010/main" val="2257446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txBox="1">
            <a:spLocks/>
          </p:cNvSpPr>
          <p:nvPr/>
        </p:nvSpPr>
        <p:spPr>
          <a:xfrm>
            <a:off x="1763688" y="116632"/>
            <a:ext cx="6984776" cy="432048"/>
          </a:xfrm>
          <a:prstGeom prst="rect">
            <a:avLst/>
          </a:prstGeom>
        </p:spPr>
        <p:txBody>
          <a:bodyPr vert="horz" lIns="91440" tIns="45720" rIns="91440" bIns="45720" rtlCol="0" anchor="ctr">
            <a:noAutofit/>
          </a:bodyPr>
          <a:lstStyle>
            <a:lvl1pPr algn="r" defTabSz="914400" rtl="0" eaLnBrk="1" latinLnBrk="0" hangingPunct="1">
              <a:spcBef>
                <a:spcPct val="0"/>
              </a:spcBef>
              <a:buNone/>
              <a:defRPr sz="2000" kern="1200">
                <a:solidFill>
                  <a:schemeClr val="tx1"/>
                </a:solidFill>
                <a:latin typeface="Times New Roman" pitchFamily="18" charset="0"/>
                <a:ea typeface="+mj-ea"/>
                <a:cs typeface="Times New Roman" pitchFamily="18" charset="0"/>
              </a:defRPr>
            </a:lvl1pPr>
          </a:lstStyle>
          <a:p>
            <a:pPr>
              <a:lnSpc>
                <a:spcPts val="1900"/>
              </a:lnSpc>
            </a:pPr>
            <a:r>
              <a:rPr lang="it-IT" b="1" dirty="0" smtClean="0">
                <a:solidFill>
                  <a:srgbClr val="E46C0A"/>
                </a:solidFill>
                <a:latin typeface="+mj-lt"/>
                <a:ea typeface="Verdana" panose="020B0604030504040204" pitchFamily="34" charset="0"/>
                <a:cs typeface="Verdana" panose="020B0604030504040204" pitchFamily="34" charset="0"/>
              </a:rPr>
              <a:t>Le </a:t>
            </a:r>
            <a:r>
              <a:rPr lang="it-IT" b="1" dirty="0">
                <a:solidFill>
                  <a:srgbClr val="E46C0A"/>
                </a:solidFill>
                <a:latin typeface="+mj-lt"/>
                <a:ea typeface="Verdana" panose="020B0604030504040204" pitchFamily="34" charset="0"/>
                <a:cs typeface="Verdana" panose="020B0604030504040204" pitchFamily="34" charset="0"/>
              </a:rPr>
              <a:t>componenti immobiliari </a:t>
            </a:r>
            <a:r>
              <a:rPr lang="it-IT" b="1" dirty="0" smtClean="0">
                <a:solidFill>
                  <a:srgbClr val="E46C0A"/>
                </a:solidFill>
                <a:latin typeface="+mj-lt"/>
                <a:ea typeface="Verdana" panose="020B0604030504040204" pitchFamily="34" charset="0"/>
                <a:cs typeface="Verdana" panose="020B0604030504040204" pitchFamily="34" charset="0"/>
              </a:rPr>
              <a:t>escluse dalla </a:t>
            </a:r>
            <a:r>
              <a:rPr lang="it-IT" b="1" dirty="0">
                <a:solidFill>
                  <a:srgbClr val="E46C0A"/>
                </a:solidFill>
                <a:latin typeface="+mj-lt"/>
                <a:ea typeface="Verdana" panose="020B0604030504040204" pitchFamily="34" charset="0"/>
                <a:cs typeface="Verdana" panose="020B0604030504040204" pitchFamily="34" charset="0"/>
              </a:rPr>
              <a:t>stima </a:t>
            </a:r>
            <a:r>
              <a:rPr lang="it-IT" b="1" dirty="0" smtClean="0">
                <a:solidFill>
                  <a:srgbClr val="E46C0A"/>
                </a:solidFill>
                <a:latin typeface="+mj-lt"/>
                <a:ea typeface="Verdana" panose="020B0604030504040204" pitchFamily="34" charset="0"/>
                <a:cs typeface="Verdana" panose="020B0604030504040204" pitchFamily="34" charset="0"/>
              </a:rPr>
              <a:t>catastale</a:t>
            </a:r>
            <a:endParaRPr lang="it-IT" b="1" dirty="0">
              <a:solidFill>
                <a:srgbClr val="E46C0A"/>
              </a:solidFill>
              <a:latin typeface="+mj-lt"/>
              <a:ea typeface="Verdana" panose="020B0604030504040204" pitchFamily="34" charset="0"/>
              <a:cs typeface="Verdana" panose="020B0604030504040204" pitchFamily="34" charset="0"/>
            </a:endParaRPr>
          </a:p>
        </p:txBody>
      </p:sp>
      <p:sp>
        <p:nvSpPr>
          <p:cNvPr id="11" name="CasellaDiTesto 10"/>
          <p:cNvSpPr txBox="1"/>
          <p:nvPr/>
        </p:nvSpPr>
        <p:spPr>
          <a:xfrm>
            <a:off x="4355978" y="1412776"/>
            <a:ext cx="3686715" cy="523220"/>
          </a:xfrm>
          <a:prstGeom prst="rect">
            <a:avLst/>
          </a:prstGeom>
          <a:noFill/>
        </p:spPr>
        <p:txBody>
          <a:bodyPr wrap="none" rtlCol="0">
            <a:spAutoFit/>
          </a:bodyPr>
          <a:lstStyle/>
          <a:p>
            <a:pPr algn="ctr"/>
            <a:r>
              <a:rPr lang="it-IT" sz="2800" b="1" dirty="0" smtClean="0">
                <a:solidFill>
                  <a:srgbClr val="E46C0A"/>
                </a:solidFill>
              </a:rPr>
              <a:t>Alcune esemplificazioni</a:t>
            </a:r>
            <a:endParaRPr lang="it-IT" sz="2800" b="1" dirty="0">
              <a:solidFill>
                <a:srgbClr val="E46C0A"/>
              </a:solidFill>
            </a:endParaRPr>
          </a:p>
        </p:txBody>
      </p:sp>
      <p:graphicFrame>
        <p:nvGraphicFramePr>
          <p:cNvPr id="6" name="Diagramma 5"/>
          <p:cNvGraphicFramePr/>
          <p:nvPr>
            <p:extLst>
              <p:ext uri="{D42A27DB-BD31-4B8C-83A1-F6EECF244321}">
                <p14:modId xmlns:p14="http://schemas.microsoft.com/office/powerpoint/2010/main" val="1779898499"/>
              </p:ext>
            </p:extLst>
          </p:nvPr>
        </p:nvGraphicFramePr>
        <p:xfrm>
          <a:off x="-252536" y="908720"/>
          <a:ext cx="4176464" cy="1440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ttangolo 1"/>
          <p:cNvSpPr/>
          <p:nvPr/>
        </p:nvSpPr>
        <p:spPr>
          <a:xfrm>
            <a:off x="1331640" y="2708920"/>
            <a:ext cx="6480720" cy="369332"/>
          </a:xfrm>
          <a:prstGeom prst="rect">
            <a:avLst/>
          </a:prstGeom>
        </p:spPr>
        <p:txBody>
          <a:bodyPr wrap="square">
            <a:spAutoFit/>
          </a:bodyPr>
          <a:lstStyle/>
          <a:p>
            <a:pPr algn="ctr"/>
            <a:r>
              <a:rPr lang="it-IT" b="1" dirty="0" smtClean="0"/>
              <a:t>IMPIANTI DI RISALITA</a:t>
            </a:r>
            <a:endParaRPr lang="it-IT" b="1" dirty="0"/>
          </a:p>
        </p:txBody>
      </p:sp>
      <p:sp>
        <p:nvSpPr>
          <p:cNvPr id="4" name="Rettangolo 3"/>
          <p:cNvSpPr/>
          <p:nvPr/>
        </p:nvSpPr>
        <p:spPr>
          <a:xfrm>
            <a:off x="395536" y="3296246"/>
            <a:ext cx="8352928" cy="2653034"/>
          </a:xfrm>
          <a:prstGeom prst="rect">
            <a:avLst/>
          </a:prstGeom>
        </p:spPr>
        <p:txBody>
          <a:bodyPr wrap="square">
            <a:spAutoFit/>
          </a:bodyPr>
          <a:lstStyle/>
          <a:p>
            <a:pPr>
              <a:lnSpc>
                <a:spcPct val="120000"/>
              </a:lnSpc>
            </a:pPr>
            <a:r>
              <a:rPr lang="it-IT" sz="2000" dirty="0"/>
              <a:t>Oltre a non considerare le funi, i carrelli, le sospensioni e le cabine – che fanno specificatamente parte della componente mobile del trasporto – </a:t>
            </a:r>
            <a:r>
              <a:rPr lang="it-IT" sz="2000" u="sng" dirty="0"/>
              <a:t>sono, altresì, esclusi dalla stima </a:t>
            </a:r>
            <a:r>
              <a:rPr lang="it-IT" sz="2000" dirty="0"/>
              <a:t>i </a:t>
            </a:r>
            <a:r>
              <a:rPr lang="it-IT" sz="2000" b="1" dirty="0"/>
              <a:t>motori che azionano i sistemi di trazione</a:t>
            </a:r>
            <a:r>
              <a:rPr lang="it-IT" sz="2000" dirty="0"/>
              <a:t>, anche se posti in sede fissa</a:t>
            </a:r>
            <a:r>
              <a:rPr lang="it-IT" sz="2000" dirty="0" smtClean="0"/>
              <a:t>.</a:t>
            </a:r>
          </a:p>
          <a:p>
            <a:pPr>
              <a:lnSpc>
                <a:spcPct val="120000"/>
              </a:lnSpc>
            </a:pPr>
            <a:r>
              <a:rPr lang="it-IT" sz="2000" dirty="0" smtClean="0"/>
              <a:t>Rimangono</a:t>
            </a:r>
            <a:r>
              <a:rPr lang="it-IT" sz="2000" dirty="0"/>
              <a:t>, conseguentemente, comprese nella stima solamente il suolo e le costruzioni costituenti le stazioni di valle e di monte, unitamente agli impianti di tipo civile ad esse strutturalmente connessi.</a:t>
            </a:r>
          </a:p>
        </p:txBody>
      </p:sp>
    </p:spTree>
    <p:extLst>
      <p:ext uri="{BB962C8B-B14F-4D97-AF65-F5344CB8AC3E}">
        <p14:creationId xmlns:p14="http://schemas.microsoft.com/office/powerpoint/2010/main" val="67655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txBox="1">
            <a:spLocks/>
          </p:cNvSpPr>
          <p:nvPr/>
        </p:nvSpPr>
        <p:spPr>
          <a:xfrm>
            <a:off x="1763688" y="116632"/>
            <a:ext cx="6984776" cy="432048"/>
          </a:xfrm>
          <a:prstGeom prst="rect">
            <a:avLst/>
          </a:prstGeom>
        </p:spPr>
        <p:txBody>
          <a:bodyPr vert="horz" lIns="91440" tIns="45720" rIns="91440" bIns="45720" rtlCol="0" anchor="ctr">
            <a:noAutofit/>
          </a:bodyPr>
          <a:lstStyle>
            <a:lvl1pPr algn="r" defTabSz="914400" rtl="0" eaLnBrk="1" latinLnBrk="0" hangingPunct="1">
              <a:spcBef>
                <a:spcPct val="0"/>
              </a:spcBef>
              <a:buNone/>
              <a:defRPr sz="2000" kern="1200">
                <a:solidFill>
                  <a:schemeClr val="tx1"/>
                </a:solidFill>
                <a:latin typeface="Times New Roman" pitchFamily="18" charset="0"/>
                <a:ea typeface="+mj-ea"/>
                <a:cs typeface="Times New Roman" pitchFamily="18" charset="0"/>
              </a:defRPr>
            </a:lvl1pPr>
          </a:lstStyle>
          <a:p>
            <a:pPr>
              <a:lnSpc>
                <a:spcPts val="1900"/>
              </a:lnSpc>
            </a:pPr>
            <a:r>
              <a:rPr lang="it-IT" b="1" dirty="0" smtClean="0">
                <a:solidFill>
                  <a:srgbClr val="E46C0A"/>
                </a:solidFill>
                <a:latin typeface="+mj-lt"/>
                <a:ea typeface="Verdana" panose="020B0604030504040204" pitchFamily="34" charset="0"/>
                <a:cs typeface="Verdana" panose="020B0604030504040204" pitchFamily="34" charset="0"/>
              </a:rPr>
              <a:t>Le </a:t>
            </a:r>
            <a:r>
              <a:rPr lang="it-IT" b="1" dirty="0">
                <a:solidFill>
                  <a:srgbClr val="E46C0A"/>
                </a:solidFill>
                <a:latin typeface="+mj-lt"/>
                <a:ea typeface="Verdana" panose="020B0604030504040204" pitchFamily="34" charset="0"/>
                <a:cs typeface="Verdana" panose="020B0604030504040204" pitchFamily="34" charset="0"/>
              </a:rPr>
              <a:t>componenti immobiliari </a:t>
            </a:r>
            <a:r>
              <a:rPr lang="it-IT" b="1" dirty="0" smtClean="0">
                <a:solidFill>
                  <a:srgbClr val="E46C0A"/>
                </a:solidFill>
                <a:latin typeface="+mj-lt"/>
                <a:ea typeface="Verdana" panose="020B0604030504040204" pitchFamily="34" charset="0"/>
                <a:cs typeface="Verdana" panose="020B0604030504040204" pitchFamily="34" charset="0"/>
              </a:rPr>
              <a:t>escluse dalla stima catastale</a:t>
            </a:r>
            <a:endParaRPr lang="it-IT" b="1" dirty="0">
              <a:solidFill>
                <a:srgbClr val="E46C0A"/>
              </a:solidFill>
              <a:latin typeface="+mj-lt"/>
              <a:ea typeface="Verdana" panose="020B0604030504040204" pitchFamily="34" charset="0"/>
              <a:cs typeface="Verdana" panose="020B0604030504040204" pitchFamily="34" charset="0"/>
            </a:endParaRPr>
          </a:p>
        </p:txBody>
      </p:sp>
      <p:sp>
        <p:nvSpPr>
          <p:cNvPr id="11" name="CasellaDiTesto 10"/>
          <p:cNvSpPr txBox="1"/>
          <p:nvPr/>
        </p:nvSpPr>
        <p:spPr>
          <a:xfrm>
            <a:off x="4355978" y="1412776"/>
            <a:ext cx="3686715" cy="523220"/>
          </a:xfrm>
          <a:prstGeom prst="rect">
            <a:avLst/>
          </a:prstGeom>
          <a:noFill/>
        </p:spPr>
        <p:txBody>
          <a:bodyPr wrap="none" rtlCol="0">
            <a:spAutoFit/>
          </a:bodyPr>
          <a:lstStyle/>
          <a:p>
            <a:pPr algn="ctr"/>
            <a:r>
              <a:rPr lang="it-IT" sz="2800" b="1" dirty="0" smtClean="0">
                <a:solidFill>
                  <a:srgbClr val="E46C0A"/>
                </a:solidFill>
              </a:rPr>
              <a:t>Alcune esemplificazioni</a:t>
            </a:r>
            <a:endParaRPr lang="it-IT" sz="2800" b="1" dirty="0">
              <a:solidFill>
                <a:srgbClr val="E46C0A"/>
              </a:solidFill>
            </a:endParaRPr>
          </a:p>
        </p:txBody>
      </p:sp>
      <p:graphicFrame>
        <p:nvGraphicFramePr>
          <p:cNvPr id="6" name="Diagramma 5"/>
          <p:cNvGraphicFramePr/>
          <p:nvPr>
            <p:extLst>
              <p:ext uri="{D42A27DB-BD31-4B8C-83A1-F6EECF244321}">
                <p14:modId xmlns:p14="http://schemas.microsoft.com/office/powerpoint/2010/main" val="2264440940"/>
              </p:ext>
            </p:extLst>
          </p:nvPr>
        </p:nvGraphicFramePr>
        <p:xfrm>
          <a:off x="-252536" y="908720"/>
          <a:ext cx="4176464" cy="1440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ttangolo 1"/>
          <p:cNvSpPr/>
          <p:nvPr/>
        </p:nvSpPr>
        <p:spPr>
          <a:xfrm>
            <a:off x="1331640" y="2708920"/>
            <a:ext cx="6480720" cy="369332"/>
          </a:xfrm>
          <a:prstGeom prst="rect">
            <a:avLst/>
          </a:prstGeom>
        </p:spPr>
        <p:txBody>
          <a:bodyPr wrap="square">
            <a:spAutoFit/>
          </a:bodyPr>
          <a:lstStyle/>
          <a:p>
            <a:pPr algn="ctr"/>
            <a:r>
              <a:rPr lang="it-IT" b="1" dirty="0" smtClean="0"/>
              <a:t>PARCHI DIVERTIMENTO</a:t>
            </a:r>
            <a:endParaRPr lang="it-IT" b="1" dirty="0"/>
          </a:p>
        </p:txBody>
      </p:sp>
      <p:sp>
        <p:nvSpPr>
          <p:cNvPr id="4" name="Rettangolo 3"/>
          <p:cNvSpPr/>
          <p:nvPr/>
        </p:nvSpPr>
        <p:spPr>
          <a:xfrm>
            <a:off x="395536" y="3290208"/>
            <a:ext cx="8352928" cy="1938992"/>
          </a:xfrm>
          <a:prstGeom prst="rect">
            <a:avLst/>
          </a:prstGeom>
        </p:spPr>
        <p:txBody>
          <a:bodyPr wrap="square">
            <a:spAutoFit/>
          </a:bodyPr>
          <a:lstStyle/>
          <a:p>
            <a:pPr>
              <a:lnSpc>
                <a:spcPct val="120000"/>
              </a:lnSpc>
            </a:pPr>
            <a:r>
              <a:rPr lang="it-IT" sz="2000" u="sng" dirty="0"/>
              <a:t>Sono escluse dalla stima catastale </a:t>
            </a:r>
            <a:r>
              <a:rPr lang="it-IT" sz="2000" dirty="0"/>
              <a:t>le </a:t>
            </a:r>
            <a:r>
              <a:rPr lang="it-IT" sz="2000" b="1" dirty="0"/>
              <a:t>attrazioni costituite da strutture che integrano parti mobili</a:t>
            </a:r>
            <a:r>
              <a:rPr lang="it-IT" sz="2000" dirty="0"/>
              <a:t>. </a:t>
            </a:r>
            <a:endParaRPr lang="it-IT" sz="2000" dirty="0" smtClean="0"/>
          </a:p>
          <a:p>
            <a:pPr>
              <a:lnSpc>
                <a:spcPct val="120000"/>
              </a:lnSpc>
            </a:pPr>
            <a:r>
              <a:rPr lang="it-IT" sz="2000" dirty="0" smtClean="0"/>
              <a:t>Non </a:t>
            </a:r>
            <a:r>
              <a:rPr lang="it-IT" sz="2000" dirty="0"/>
              <a:t>così, invece, per le piscine, i cinema, le arene, che si </a:t>
            </a:r>
            <a:r>
              <a:rPr lang="it-IT" sz="2000" dirty="0" smtClean="0"/>
              <a:t>configurano come </a:t>
            </a:r>
            <a:r>
              <a:rPr lang="it-IT" sz="2000" dirty="0"/>
              <a:t>vere e proprie </a:t>
            </a:r>
            <a:r>
              <a:rPr lang="it-IT" sz="2000" dirty="0" smtClean="0"/>
              <a:t>«costruzioni» </a:t>
            </a:r>
            <a:r>
              <a:rPr lang="it-IT" sz="2000" dirty="0"/>
              <a:t>e, quindi, come tali, </a:t>
            </a:r>
            <a:r>
              <a:rPr lang="it-IT" sz="2000" dirty="0" smtClean="0"/>
              <a:t>sono da </a:t>
            </a:r>
            <a:r>
              <a:rPr lang="it-IT" sz="2000" dirty="0"/>
              <a:t>includere nella stima catastale.</a:t>
            </a:r>
          </a:p>
        </p:txBody>
      </p:sp>
    </p:spTree>
    <p:extLst>
      <p:ext uri="{BB962C8B-B14F-4D97-AF65-F5344CB8AC3E}">
        <p14:creationId xmlns:p14="http://schemas.microsoft.com/office/powerpoint/2010/main" val="2034472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txBox="1">
            <a:spLocks/>
          </p:cNvSpPr>
          <p:nvPr/>
        </p:nvSpPr>
        <p:spPr>
          <a:xfrm>
            <a:off x="1763688" y="116632"/>
            <a:ext cx="6984776" cy="432048"/>
          </a:xfrm>
          <a:prstGeom prst="rect">
            <a:avLst/>
          </a:prstGeom>
        </p:spPr>
        <p:txBody>
          <a:bodyPr vert="horz" lIns="91440" tIns="45720" rIns="91440" bIns="45720" rtlCol="0" anchor="ctr">
            <a:noAutofit/>
          </a:bodyPr>
          <a:lstStyle>
            <a:lvl1pPr algn="r" defTabSz="914400" rtl="0" eaLnBrk="1" latinLnBrk="0" hangingPunct="1">
              <a:spcBef>
                <a:spcPct val="0"/>
              </a:spcBef>
              <a:buNone/>
              <a:defRPr sz="2000" kern="1200">
                <a:solidFill>
                  <a:schemeClr val="tx1"/>
                </a:solidFill>
                <a:latin typeface="Times New Roman" pitchFamily="18" charset="0"/>
                <a:ea typeface="+mj-ea"/>
                <a:cs typeface="Times New Roman" pitchFamily="18" charset="0"/>
              </a:defRPr>
            </a:lvl1pPr>
          </a:lstStyle>
          <a:p>
            <a:pPr>
              <a:lnSpc>
                <a:spcPts val="1900"/>
              </a:lnSpc>
            </a:pPr>
            <a:r>
              <a:rPr lang="it-IT" b="1" dirty="0" smtClean="0">
                <a:solidFill>
                  <a:srgbClr val="E46C0A"/>
                </a:solidFill>
                <a:latin typeface="+mj-lt"/>
                <a:ea typeface="Verdana" panose="020B0604030504040204" pitchFamily="34" charset="0"/>
                <a:cs typeface="Verdana" panose="020B0604030504040204" pitchFamily="34" charset="0"/>
              </a:rPr>
              <a:t>Quadri descrittivi presenti nella nuova versione Docfa 4.00.3</a:t>
            </a:r>
            <a:endParaRPr lang="it-IT" b="1" dirty="0">
              <a:solidFill>
                <a:srgbClr val="E46C0A"/>
              </a:solidFill>
              <a:latin typeface="+mj-lt"/>
              <a:ea typeface="Verdana" panose="020B0604030504040204" pitchFamily="34" charset="0"/>
              <a:cs typeface="Verdana" panose="020B0604030504040204" pitchFamily="34" charset="0"/>
            </a:endParaRPr>
          </a:p>
        </p:txBody>
      </p:sp>
      <p:sp>
        <p:nvSpPr>
          <p:cNvPr id="8" name="Rettangolo 1"/>
          <p:cNvSpPr>
            <a:spLocks noChangeArrowheads="1"/>
          </p:cNvSpPr>
          <p:nvPr/>
        </p:nvSpPr>
        <p:spPr bwMode="auto">
          <a:xfrm>
            <a:off x="467544" y="2348880"/>
            <a:ext cx="8136708" cy="784830"/>
          </a:xfrm>
          <a:prstGeom prst="rect">
            <a:avLst/>
          </a:prstGeom>
          <a:noFill/>
          <a:ln w="9525">
            <a:noFill/>
            <a:miter lim="800000"/>
            <a:headEnd/>
            <a:tailEnd/>
          </a:ln>
        </p:spPr>
        <p:txBody>
          <a:bodyPr wrap="square">
            <a:spAutoFit/>
          </a:bodyPr>
          <a:lstStyle/>
          <a:p>
            <a:pPr algn="ctr" fontAlgn="base">
              <a:spcBef>
                <a:spcPct val="0"/>
              </a:spcBef>
              <a:spcAft>
                <a:spcPts val="600"/>
              </a:spcAft>
            </a:pPr>
            <a:r>
              <a:rPr lang="it-IT" sz="2000" i="1" dirty="0" err="1" smtClean="0">
                <a:solidFill>
                  <a:srgbClr val="000000"/>
                </a:solidFill>
                <a:latin typeface="Times New Roman" panose="02020603050405020304" pitchFamily="18" charset="0"/>
                <a:cs typeface="Times New Roman" panose="02020603050405020304" pitchFamily="18" charset="0"/>
              </a:rPr>
              <a:t>mod</a:t>
            </a:r>
            <a:r>
              <a:rPr lang="it-IT" sz="2000" i="1" dirty="0">
                <a:solidFill>
                  <a:srgbClr val="000000"/>
                </a:solidFill>
                <a:latin typeface="Times New Roman" panose="02020603050405020304" pitchFamily="18" charset="0"/>
                <a:cs typeface="Times New Roman" panose="02020603050405020304" pitchFamily="18" charset="0"/>
              </a:rPr>
              <a:t>. 2NB Parte </a:t>
            </a:r>
            <a:r>
              <a:rPr lang="it-IT" sz="2000" i="1" dirty="0" smtClean="0">
                <a:solidFill>
                  <a:srgbClr val="000000"/>
                </a:solidFill>
                <a:latin typeface="Times New Roman" panose="02020603050405020304" pitchFamily="18" charset="0"/>
                <a:cs typeface="Times New Roman" panose="02020603050405020304" pitchFamily="18" charset="0"/>
              </a:rPr>
              <a:t>I</a:t>
            </a:r>
          </a:p>
          <a:p>
            <a:pPr algn="ctr" fontAlgn="base">
              <a:spcBef>
                <a:spcPct val="0"/>
              </a:spcBef>
              <a:spcAft>
                <a:spcPct val="0"/>
              </a:spcAft>
            </a:pPr>
            <a:r>
              <a:rPr lang="it-IT" sz="2000" dirty="0" smtClean="0"/>
              <a:t>Quadro E</a:t>
            </a:r>
          </a:p>
        </p:txBody>
      </p:sp>
      <p:pic>
        <p:nvPicPr>
          <p:cNvPr id="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172" y="3421742"/>
            <a:ext cx="7321451" cy="2278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asellaDiTesto 9"/>
          <p:cNvSpPr txBox="1"/>
          <p:nvPr/>
        </p:nvSpPr>
        <p:spPr>
          <a:xfrm>
            <a:off x="1305342" y="3654554"/>
            <a:ext cx="396044" cy="335756"/>
          </a:xfrm>
          <a:prstGeom prst="rect">
            <a:avLst/>
          </a:prstGeom>
          <a:noFill/>
        </p:spPr>
        <p:txBody>
          <a:bodyPr wrap="square" rtlCol="0">
            <a:spAutoFit/>
          </a:bodyPr>
          <a:lstStyle/>
          <a:p>
            <a:r>
              <a:rPr lang="it-IT" b="1" spc="100" dirty="0" smtClean="0">
                <a:solidFill>
                  <a:srgbClr val="FF0000"/>
                </a:solidFill>
              </a:rPr>
              <a:t>X</a:t>
            </a:r>
            <a:endParaRPr lang="it-IT" b="1" spc="100" dirty="0">
              <a:solidFill>
                <a:srgbClr val="FF0000"/>
              </a:solidFill>
            </a:endParaRPr>
          </a:p>
        </p:txBody>
      </p:sp>
      <p:sp>
        <p:nvSpPr>
          <p:cNvPr id="3" name="Rettangolo 2"/>
          <p:cNvSpPr/>
          <p:nvPr/>
        </p:nvSpPr>
        <p:spPr>
          <a:xfrm>
            <a:off x="323528" y="980728"/>
            <a:ext cx="8424936" cy="923330"/>
          </a:xfrm>
          <a:prstGeom prst="rect">
            <a:avLst/>
          </a:prstGeom>
        </p:spPr>
        <p:txBody>
          <a:bodyPr wrap="square">
            <a:spAutoFit/>
          </a:bodyPr>
          <a:lstStyle/>
          <a:p>
            <a:pPr fontAlgn="base">
              <a:spcBef>
                <a:spcPct val="0"/>
              </a:spcBef>
              <a:spcAft>
                <a:spcPts val="600"/>
              </a:spcAft>
            </a:pPr>
            <a:r>
              <a:rPr lang="it-IT" dirty="0"/>
              <a:t>Al fine di rendere i modelli di dichiarazione </a:t>
            </a:r>
            <a:r>
              <a:rPr lang="it-IT" dirty="0" smtClean="0"/>
              <a:t>conformi </a:t>
            </a:r>
            <a:r>
              <a:rPr lang="it-IT" dirty="0"/>
              <a:t>alle </a:t>
            </a:r>
            <a:r>
              <a:rPr lang="it-IT" dirty="0" smtClean="0"/>
              <a:t>nuove previsioni di cui all’art. 1, comma 21, della L. n. 208/2015, nella nuova versione Docfa 4.00.3, resa disponibile dal 1° febbraio 2016, sono stati modificati alcuni quadri descrittivi delle unità immobiliari</a:t>
            </a:r>
            <a:endParaRPr lang="it-IT" b="1" dirty="0">
              <a:solidFill>
                <a:srgbClr val="000000"/>
              </a:solidFill>
              <a:latin typeface="Arial" charset="0"/>
            </a:endParaRPr>
          </a:p>
        </p:txBody>
      </p:sp>
    </p:spTree>
    <p:extLst>
      <p:ext uri="{BB962C8B-B14F-4D97-AF65-F5344CB8AC3E}">
        <p14:creationId xmlns:p14="http://schemas.microsoft.com/office/powerpoint/2010/main" val="3637408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txBox="1">
            <a:spLocks/>
          </p:cNvSpPr>
          <p:nvPr/>
        </p:nvSpPr>
        <p:spPr>
          <a:xfrm>
            <a:off x="1763688" y="116632"/>
            <a:ext cx="6984776" cy="432048"/>
          </a:xfrm>
          <a:prstGeom prst="rect">
            <a:avLst/>
          </a:prstGeom>
        </p:spPr>
        <p:txBody>
          <a:bodyPr vert="horz" lIns="91440" tIns="45720" rIns="91440" bIns="45720" rtlCol="0" anchor="ctr">
            <a:noAutofit/>
          </a:bodyPr>
          <a:lstStyle>
            <a:lvl1pPr algn="r" defTabSz="914400" rtl="0" eaLnBrk="1" latinLnBrk="0" hangingPunct="1">
              <a:spcBef>
                <a:spcPct val="0"/>
              </a:spcBef>
              <a:buNone/>
              <a:defRPr sz="2000" kern="1200">
                <a:solidFill>
                  <a:schemeClr val="tx1"/>
                </a:solidFill>
                <a:latin typeface="Times New Roman" pitchFamily="18" charset="0"/>
                <a:ea typeface="+mj-ea"/>
                <a:cs typeface="Times New Roman" pitchFamily="18" charset="0"/>
              </a:defRPr>
            </a:lvl1pPr>
          </a:lstStyle>
          <a:p>
            <a:pPr>
              <a:lnSpc>
                <a:spcPts val="1900"/>
              </a:lnSpc>
            </a:pPr>
            <a:r>
              <a:rPr lang="it-IT" b="1" dirty="0" smtClean="0">
                <a:solidFill>
                  <a:srgbClr val="E46C0A"/>
                </a:solidFill>
                <a:latin typeface="+mj-lt"/>
                <a:ea typeface="Verdana" panose="020B0604030504040204" pitchFamily="34" charset="0"/>
                <a:cs typeface="Verdana" panose="020B0604030504040204" pitchFamily="34" charset="0"/>
              </a:rPr>
              <a:t>Quadri descrittivi presenti nella nuova versione Docfa 4.00.3</a:t>
            </a:r>
            <a:endParaRPr lang="it-IT" b="1" dirty="0">
              <a:solidFill>
                <a:srgbClr val="E46C0A"/>
              </a:solidFill>
              <a:latin typeface="+mj-lt"/>
              <a:ea typeface="Verdana" panose="020B0604030504040204" pitchFamily="34" charset="0"/>
              <a:cs typeface="Verdana" panose="020B0604030504040204" pitchFamily="34" charset="0"/>
            </a:endParaRPr>
          </a:p>
        </p:txBody>
      </p:sp>
      <p:sp>
        <p:nvSpPr>
          <p:cNvPr id="11" name="Rettangolo 1"/>
          <p:cNvSpPr>
            <a:spLocks noChangeArrowheads="1"/>
          </p:cNvSpPr>
          <p:nvPr/>
        </p:nvSpPr>
        <p:spPr bwMode="auto">
          <a:xfrm>
            <a:off x="467544" y="980728"/>
            <a:ext cx="8136708" cy="707886"/>
          </a:xfrm>
          <a:prstGeom prst="rect">
            <a:avLst/>
          </a:prstGeom>
          <a:noFill/>
          <a:ln w="9525">
            <a:noFill/>
            <a:miter lim="800000"/>
            <a:headEnd/>
            <a:tailEnd/>
          </a:ln>
        </p:spPr>
        <p:txBody>
          <a:bodyPr wrap="square">
            <a:spAutoFit/>
          </a:bodyPr>
          <a:lstStyle/>
          <a:p>
            <a:pPr algn="ctr" fontAlgn="base">
              <a:spcBef>
                <a:spcPct val="0"/>
              </a:spcBef>
            </a:pPr>
            <a:r>
              <a:rPr lang="it-IT" sz="2000" i="1" dirty="0" err="1" smtClean="0">
                <a:solidFill>
                  <a:srgbClr val="000000"/>
                </a:solidFill>
                <a:latin typeface="Times New Roman" panose="02020603050405020304" pitchFamily="18" charset="0"/>
                <a:cs typeface="Times New Roman" panose="02020603050405020304" pitchFamily="18" charset="0"/>
              </a:rPr>
              <a:t>mod</a:t>
            </a:r>
            <a:r>
              <a:rPr lang="it-IT" sz="2000" i="1" dirty="0">
                <a:solidFill>
                  <a:srgbClr val="000000"/>
                </a:solidFill>
                <a:latin typeface="Times New Roman" panose="02020603050405020304" pitchFamily="18" charset="0"/>
                <a:cs typeface="Times New Roman" panose="02020603050405020304" pitchFamily="18" charset="0"/>
              </a:rPr>
              <a:t>. 2NB Parte </a:t>
            </a:r>
            <a:r>
              <a:rPr lang="it-IT" sz="2000" i="1" dirty="0" smtClean="0">
                <a:solidFill>
                  <a:srgbClr val="000000"/>
                </a:solidFill>
                <a:latin typeface="Times New Roman" panose="02020603050405020304" pitchFamily="18" charset="0"/>
                <a:cs typeface="Times New Roman" panose="02020603050405020304" pitchFamily="18" charset="0"/>
              </a:rPr>
              <a:t>I</a:t>
            </a:r>
          </a:p>
          <a:p>
            <a:pPr algn="ctr" fontAlgn="base">
              <a:spcBef>
                <a:spcPct val="0"/>
              </a:spcBef>
              <a:spcAft>
                <a:spcPct val="0"/>
              </a:spcAft>
            </a:pPr>
            <a:r>
              <a:rPr lang="it-IT" sz="2000" dirty="0" smtClean="0"/>
              <a:t>Quadro H</a:t>
            </a:r>
          </a:p>
        </p:txBody>
      </p:sp>
      <p:sp>
        <p:nvSpPr>
          <p:cNvPr id="12" name="Rettangolo 11"/>
          <p:cNvSpPr/>
          <p:nvPr/>
        </p:nvSpPr>
        <p:spPr>
          <a:xfrm>
            <a:off x="251520" y="5132889"/>
            <a:ext cx="8784976" cy="1131079"/>
          </a:xfrm>
          <a:prstGeom prst="rect">
            <a:avLst/>
          </a:prstGeom>
        </p:spPr>
        <p:txBody>
          <a:bodyPr wrap="square">
            <a:spAutoFit/>
          </a:bodyPr>
          <a:lstStyle/>
          <a:p>
            <a:pPr marL="268288" indent="-268288">
              <a:spcAft>
                <a:spcPts val="300"/>
              </a:spcAft>
            </a:pPr>
            <a:r>
              <a:rPr lang="it-IT" sz="1200" i="1" dirty="0"/>
              <a:t>(3) </a:t>
            </a:r>
            <a:r>
              <a:rPr lang="it-IT" sz="1200" i="1" dirty="0" smtClean="0"/>
              <a:t>	Richiamare </a:t>
            </a:r>
            <a:r>
              <a:rPr lang="it-IT" sz="1200" i="1" dirty="0"/>
              <a:t>i riferimenti planimetrici.</a:t>
            </a:r>
            <a:endParaRPr lang="it-IT" sz="1200" dirty="0"/>
          </a:p>
          <a:p>
            <a:pPr marL="268288" indent="-268288">
              <a:spcAft>
                <a:spcPts val="300"/>
              </a:spcAft>
            </a:pPr>
            <a:r>
              <a:rPr lang="it-IT" sz="1200" i="1" dirty="0"/>
              <a:t>(4) </a:t>
            </a:r>
            <a:r>
              <a:rPr lang="it-IT" sz="1200" i="1" dirty="0" smtClean="0"/>
              <a:t>	Inserire </a:t>
            </a:r>
            <a:r>
              <a:rPr lang="it-IT" sz="1200" i="1" dirty="0"/>
              <a:t>“S” se trattasi di suolo, “C” se trattasi di costruzioni, “E” se trattasi di elementi strutturalmente connessi.</a:t>
            </a:r>
            <a:endParaRPr lang="it-IT" sz="1200" dirty="0"/>
          </a:p>
          <a:p>
            <a:pPr marL="268288" indent="-268288">
              <a:spcAft>
                <a:spcPts val="300"/>
              </a:spcAft>
            </a:pPr>
            <a:r>
              <a:rPr lang="it-IT" sz="1200" i="1" dirty="0"/>
              <a:t>(5) </a:t>
            </a:r>
            <a:r>
              <a:rPr lang="it-IT" sz="1200" i="1" dirty="0" smtClean="0"/>
              <a:t>	Descrivere </a:t>
            </a:r>
            <a:r>
              <a:rPr lang="it-IT" sz="1200" i="1" dirty="0"/>
              <a:t>sommariamente la destinazione d’uso dell’elemento stimato, le sue caratteristiche costruttive e l’unità di misura utilizzata per esprimerne la consistenza. Esempi: Tettoia in ferro (m</a:t>
            </a:r>
            <a:r>
              <a:rPr lang="it-IT" sz="1200" i="1" baseline="30000" dirty="0"/>
              <a:t>2</a:t>
            </a:r>
            <a:r>
              <a:rPr lang="it-IT" sz="1200" i="1" dirty="0" smtClean="0"/>
              <a:t>); Piazzale </a:t>
            </a:r>
            <a:r>
              <a:rPr lang="it-IT" sz="1200" i="1" dirty="0"/>
              <a:t>asfaltato (m</a:t>
            </a:r>
            <a:r>
              <a:rPr lang="it-IT" sz="1200" i="1" baseline="30000" dirty="0"/>
              <a:t>2</a:t>
            </a:r>
            <a:r>
              <a:rPr lang="it-IT" sz="1200" i="1" dirty="0"/>
              <a:t>); Vasca in c.a. (m</a:t>
            </a:r>
            <a:r>
              <a:rPr lang="it-IT" sz="1200" i="1" baseline="30000" dirty="0"/>
              <a:t>3</a:t>
            </a:r>
            <a:r>
              <a:rPr lang="it-IT" sz="1200" i="1" dirty="0"/>
              <a:t>); ecc. </a:t>
            </a:r>
            <a:endParaRPr lang="it-IT" sz="1200" dirty="0"/>
          </a:p>
          <a:p>
            <a:pPr marL="268288" indent="-268288">
              <a:spcAft>
                <a:spcPts val="300"/>
              </a:spcAft>
            </a:pPr>
            <a:r>
              <a:rPr lang="it-IT" sz="1200" i="1" dirty="0"/>
              <a:t>(6) </a:t>
            </a:r>
            <a:r>
              <a:rPr lang="it-IT" sz="1200" i="1" dirty="0" smtClean="0"/>
              <a:t>	I </a:t>
            </a:r>
            <a:r>
              <a:rPr lang="it-IT" sz="1200" i="1" dirty="0"/>
              <a:t>valori unitari devono riferirsi all’unità di misura utilizzata per esprimere la consistenza.</a:t>
            </a:r>
            <a:endParaRPr lang="it-IT" sz="1200" dirty="0"/>
          </a:p>
        </p:txBody>
      </p:sp>
      <p:pic>
        <p:nvPicPr>
          <p:cNvPr id="13" name="Immagine 12"/>
          <p:cNvPicPr/>
          <p:nvPr/>
        </p:nvPicPr>
        <p:blipFill>
          <a:blip r:embed="rId2">
            <a:extLst>
              <a:ext uri="{28A0092B-C50C-407E-A947-70E740481C1C}">
                <a14:useLocalDpi xmlns:a14="http://schemas.microsoft.com/office/drawing/2010/main" val="0"/>
              </a:ext>
            </a:extLst>
          </a:blip>
          <a:srcRect/>
          <a:stretch>
            <a:fillRect/>
          </a:stretch>
        </p:blipFill>
        <p:spPr bwMode="auto">
          <a:xfrm>
            <a:off x="1169921" y="1844824"/>
            <a:ext cx="6804158" cy="2928025"/>
          </a:xfrm>
          <a:prstGeom prst="rect">
            <a:avLst/>
          </a:prstGeom>
          <a:noFill/>
          <a:ln>
            <a:noFill/>
          </a:ln>
        </p:spPr>
      </p:pic>
    </p:spTree>
    <p:extLst>
      <p:ext uri="{BB962C8B-B14F-4D97-AF65-F5344CB8AC3E}">
        <p14:creationId xmlns:p14="http://schemas.microsoft.com/office/powerpoint/2010/main" val="2808474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olo 1"/>
          <p:cNvSpPr>
            <a:spLocks noGrp="1"/>
          </p:cNvSpPr>
          <p:nvPr>
            <p:ph type="ctrTitle"/>
          </p:nvPr>
        </p:nvSpPr>
        <p:spPr>
          <a:xfrm>
            <a:off x="3995936" y="188640"/>
            <a:ext cx="4752528" cy="432048"/>
          </a:xfrm>
        </p:spPr>
        <p:txBody>
          <a:bodyPr>
            <a:noAutofit/>
          </a:bodyPr>
          <a:lstStyle/>
          <a:p>
            <a:r>
              <a:rPr lang="en-GB" b="1" dirty="0" smtClean="0">
                <a:solidFill>
                  <a:srgbClr val="E46C0A"/>
                </a:solidFill>
                <a:latin typeface="+mj-lt"/>
                <a:ea typeface="Verdana" panose="020B0604030504040204" pitchFamily="34" charset="0"/>
                <a:cs typeface="Verdana" panose="020B0604030504040204" pitchFamily="34" charset="0"/>
              </a:rPr>
              <a:t>Argomenti</a:t>
            </a:r>
            <a:endParaRPr lang="en-GB" b="1" dirty="0">
              <a:solidFill>
                <a:srgbClr val="E46C0A"/>
              </a:solidFill>
              <a:latin typeface="+mj-lt"/>
              <a:ea typeface="Verdana" panose="020B0604030504040204" pitchFamily="34" charset="0"/>
              <a:cs typeface="Verdana" panose="020B0604030504040204" pitchFamily="34" charset="0"/>
            </a:endParaRPr>
          </a:p>
        </p:txBody>
      </p:sp>
      <p:sp>
        <p:nvSpPr>
          <p:cNvPr id="6" name="Rettangolo 5"/>
          <p:cNvSpPr/>
          <p:nvPr/>
        </p:nvSpPr>
        <p:spPr>
          <a:xfrm>
            <a:off x="647564" y="1355571"/>
            <a:ext cx="7848872" cy="3585597"/>
          </a:xfrm>
          <a:prstGeom prst="rect">
            <a:avLst/>
          </a:prstGeom>
        </p:spPr>
        <p:txBody>
          <a:bodyPr wrap="square">
            <a:spAutoFit/>
          </a:bodyPr>
          <a:lstStyle/>
          <a:p>
            <a:pPr fontAlgn="base">
              <a:spcBef>
                <a:spcPct val="0"/>
              </a:spcBef>
              <a:spcAft>
                <a:spcPts val="1200"/>
              </a:spcAft>
              <a:defRPr/>
            </a:pPr>
            <a:r>
              <a:rPr lang="it-IT" b="1" dirty="0" smtClean="0">
                <a:solidFill>
                  <a:srgbClr val="000066"/>
                </a:solidFill>
                <a:latin typeface="Arial" panose="020B0604020202020204" pitchFamily="34" charset="0"/>
                <a:ea typeface="Times New Roman" panose="02020603050405020304" pitchFamily="18" charset="0"/>
                <a:cs typeface="Arial" panose="020B0604020202020204" pitchFamily="34" charset="0"/>
              </a:rPr>
              <a:t>Legge di Stabilità 2016: la stima degli immobili speciali e particolari e le variazioni per scorporo degli </a:t>
            </a:r>
            <a:r>
              <a:rPr lang="it-IT" i="1" dirty="0" smtClean="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b="1" dirty="0" smtClean="0">
                <a:solidFill>
                  <a:srgbClr val="000066"/>
                </a:solidFill>
                <a:latin typeface="Arial" panose="020B0604020202020204" pitchFamily="34" charset="0"/>
                <a:ea typeface="Times New Roman" panose="02020603050405020304" pitchFamily="18" charset="0"/>
                <a:cs typeface="Arial" panose="020B0604020202020204" pitchFamily="34" charset="0"/>
              </a:rPr>
              <a:t>imbullonati</a:t>
            </a:r>
            <a:r>
              <a:rPr lang="it-IT" i="1" dirty="0" smtClean="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a:t>
            </a:r>
            <a:endParaRPr lang="it-IT" b="1" dirty="0" smtClean="0">
              <a:solidFill>
                <a:srgbClr val="000066"/>
              </a:solidFill>
              <a:latin typeface="Arial" panose="020B0604020202020204" pitchFamily="34" charset="0"/>
              <a:ea typeface="Times New Roman" panose="02020603050405020304" pitchFamily="18" charset="0"/>
              <a:cs typeface="Arial" panose="020B0604020202020204" pitchFamily="34" charset="0"/>
            </a:endParaRPr>
          </a:p>
          <a:p>
            <a:pPr marL="542925" indent="-161925" algn="just" fontAlgn="base">
              <a:spcBef>
                <a:spcPct val="0"/>
              </a:spcBef>
              <a:spcAft>
                <a:spcPts val="600"/>
              </a:spcAft>
              <a:buFont typeface="Arial" panose="020B0604020202020204" pitchFamily="34" charset="0"/>
              <a:buChar char="•"/>
              <a:defRPr/>
            </a:pPr>
            <a:r>
              <a:rPr lang="it-IT" dirty="0" smtClean="0">
                <a:solidFill>
                  <a:srgbClr val="000066"/>
                </a:solidFill>
                <a:latin typeface="Arial" panose="020B0604020202020204" pitchFamily="34" charset="0"/>
                <a:ea typeface="Times New Roman" panose="02020603050405020304" pitchFamily="18" charset="0"/>
                <a:cs typeface="Arial" panose="020B0604020202020204" pitchFamily="34" charset="0"/>
              </a:rPr>
              <a:t>Componenti immobiliari oggetto di stima catastale</a:t>
            </a:r>
          </a:p>
          <a:p>
            <a:pPr marL="542925" indent="-161925" algn="just" fontAlgn="base">
              <a:spcBef>
                <a:spcPct val="0"/>
              </a:spcBef>
              <a:spcAft>
                <a:spcPts val="600"/>
              </a:spcAft>
              <a:buFont typeface="Arial" panose="020B0604020202020204" pitchFamily="34" charset="0"/>
              <a:buChar char="•"/>
              <a:defRPr/>
            </a:pPr>
            <a:r>
              <a:rPr lang="it-IT" dirty="0" smtClean="0">
                <a:solidFill>
                  <a:srgbClr val="000066"/>
                </a:solidFill>
                <a:latin typeface="Arial" panose="020B0604020202020204" pitchFamily="34" charset="0"/>
                <a:ea typeface="Times New Roman" panose="02020603050405020304" pitchFamily="18" charset="0"/>
                <a:cs typeface="Arial" panose="020B0604020202020204" pitchFamily="34" charset="0"/>
              </a:rPr>
              <a:t>Variazioni </a:t>
            </a:r>
            <a:r>
              <a:rPr lang="it-IT" dirty="0">
                <a:solidFill>
                  <a:srgbClr val="000066"/>
                </a:solidFill>
                <a:latin typeface="Arial" panose="020B0604020202020204" pitchFamily="34" charset="0"/>
                <a:ea typeface="Times New Roman" panose="02020603050405020304" pitchFamily="18" charset="0"/>
                <a:cs typeface="Arial" panose="020B0604020202020204" pitchFamily="34" charset="0"/>
              </a:rPr>
              <a:t>per </a:t>
            </a:r>
            <a:r>
              <a:rPr lang="it-IT" i="1" dirty="0" smtClean="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"scorporo </a:t>
            </a:r>
            <a:r>
              <a:rPr lang="it-IT" i="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degli </a:t>
            </a:r>
            <a:r>
              <a:rPr lang="it-IT" i="1" dirty="0" smtClean="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impianti"</a:t>
            </a:r>
            <a:endParaRPr lang="it-IT" sz="2000" i="1" dirty="0" smtClean="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endParaRPr>
          </a:p>
          <a:p>
            <a:pPr marL="542925" indent="-161925" algn="just" fontAlgn="base">
              <a:spcBef>
                <a:spcPct val="0"/>
              </a:spcBef>
              <a:spcAft>
                <a:spcPts val="4200"/>
              </a:spcAft>
              <a:buFont typeface="Arial" panose="020B0604020202020204" pitchFamily="34" charset="0"/>
              <a:buChar char="•"/>
              <a:defRPr/>
            </a:pPr>
            <a:r>
              <a:rPr lang="it-IT" dirty="0" smtClean="0">
                <a:solidFill>
                  <a:srgbClr val="000066"/>
                </a:solidFill>
                <a:latin typeface="Arial" panose="020B0604020202020204" pitchFamily="34" charset="0"/>
                <a:ea typeface="Times New Roman" panose="02020603050405020304" pitchFamily="18" charset="0"/>
                <a:cs typeface="Arial" panose="020B0604020202020204" pitchFamily="34" charset="0"/>
              </a:rPr>
              <a:t>Effetti </a:t>
            </a:r>
            <a:r>
              <a:rPr lang="it-IT" dirty="0">
                <a:solidFill>
                  <a:srgbClr val="000066"/>
                </a:solidFill>
                <a:latin typeface="Arial" panose="020B0604020202020204" pitchFamily="34" charset="0"/>
                <a:ea typeface="Times New Roman" panose="02020603050405020304" pitchFamily="18" charset="0"/>
                <a:cs typeface="Arial" panose="020B0604020202020204" pitchFamily="34" charset="0"/>
              </a:rPr>
              <a:t>fiscali delle variazioni per </a:t>
            </a:r>
            <a:r>
              <a:rPr lang="it-IT" i="1" dirty="0" smtClean="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"scorporo </a:t>
            </a:r>
            <a:r>
              <a:rPr lang="it-IT" i="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degli </a:t>
            </a:r>
            <a:r>
              <a:rPr lang="it-IT" i="1" dirty="0" smtClean="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impianti"</a:t>
            </a:r>
            <a:endParaRPr lang="it-IT" i="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endParaRPr>
          </a:p>
          <a:p>
            <a:pPr fontAlgn="base">
              <a:spcBef>
                <a:spcPct val="0"/>
              </a:spcBef>
              <a:spcAft>
                <a:spcPts val="1200"/>
              </a:spcAft>
              <a:defRPr/>
            </a:pPr>
            <a:r>
              <a:rPr lang="it-IT" b="1" dirty="0" smtClean="0">
                <a:solidFill>
                  <a:srgbClr val="000066"/>
                </a:solidFill>
                <a:latin typeface="Arial" panose="020B0604020202020204" pitchFamily="34" charset="0"/>
                <a:ea typeface="Times New Roman" panose="02020603050405020304" pitchFamily="18" charset="0"/>
                <a:cs typeface="Arial" panose="020B0604020202020204" pitchFamily="34" charset="0"/>
              </a:rPr>
              <a:t>Nuove </a:t>
            </a:r>
            <a:r>
              <a:rPr lang="it-IT" b="1" dirty="0">
                <a:solidFill>
                  <a:srgbClr val="000066"/>
                </a:solidFill>
                <a:latin typeface="Arial" panose="020B0604020202020204" pitchFamily="34" charset="0"/>
                <a:ea typeface="Times New Roman" panose="02020603050405020304" pitchFamily="18" charset="0"/>
                <a:cs typeface="Arial" panose="020B0604020202020204" pitchFamily="34" charset="0"/>
              </a:rPr>
              <a:t>metodologie operative in tema di identificazione e caratterizzazione degli immobili nel sistema informativo </a:t>
            </a:r>
            <a:r>
              <a:rPr lang="it-IT" b="1" dirty="0" smtClean="0">
                <a:solidFill>
                  <a:srgbClr val="000066"/>
                </a:solidFill>
                <a:latin typeface="Arial" panose="020B0604020202020204" pitchFamily="34" charset="0"/>
                <a:ea typeface="Times New Roman" panose="02020603050405020304" pitchFamily="18" charset="0"/>
                <a:cs typeface="Arial" panose="020B0604020202020204" pitchFamily="34" charset="0"/>
              </a:rPr>
              <a:t>catastale</a:t>
            </a:r>
          </a:p>
          <a:p>
            <a:pPr marL="542925" indent="-161925" algn="just" fontAlgn="base">
              <a:spcBef>
                <a:spcPct val="0"/>
              </a:spcBef>
              <a:spcAft>
                <a:spcPts val="600"/>
              </a:spcAft>
              <a:buFont typeface="Arial" panose="020B0604020202020204" pitchFamily="34" charset="0"/>
              <a:buChar char="•"/>
              <a:defRPr/>
            </a:pPr>
            <a:r>
              <a:rPr lang="it-IT" dirty="0" smtClean="0">
                <a:solidFill>
                  <a:srgbClr val="000066"/>
                </a:solidFill>
                <a:latin typeface="Arial" panose="020B0604020202020204" pitchFamily="34" charset="0"/>
                <a:ea typeface="Times New Roman" panose="02020603050405020304" pitchFamily="18" charset="0"/>
                <a:cs typeface="Arial" panose="020B0604020202020204" pitchFamily="34" charset="0"/>
              </a:rPr>
              <a:t>La </a:t>
            </a:r>
            <a:r>
              <a:rPr lang="it-IT" dirty="0">
                <a:solidFill>
                  <a:srgbClr val="000066"/>
                </a:solidFill>
                <a:latin typeface="Arial" panose="020B0604020202020204" pitchFamily="34" charset="0"/>
                <a:ea typeface="Times New Roman" panose="02020603050405020304" pitchFamily="18" charset="0"/>
                <a:cs typeface="Arial" panose="020B0604020202020204" pitchFamily="34" charset="0"/>
              </a:rPr>
              <a:t>specifica </a:t>
            </a:r>
            <a:r>
              <a:rPr lang="it-IT" i="1" dirty="0">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"destinazione d’uso"</a:t>
            </a:r>
            <a:r>
              <a:rPr lang="it-IT" dirty="0">
                <a:solidFill>
                  <a:srgbClr val="000066"/>
                </a:solidFill>
                <a:latin typeface="Arial" panose="020B0604020202020204" pitchFamily="34" charset="0"/>
                <a:ea typeface="Times New Roman" panose="02020603050405020304" pitchFamily="18" charset="0"/>
                <a:cs typeface="Arial" panose="020B0604020202020204" pitchFamily="34" charset="0"/>
              </a:rPr>
              <a:t> </a:t>
            </a:r>
            <a:r>
              <a:rPr lang="it-IT" dirty="0" smtClean="0">
                <a:solidFill>
                  <a:srgbClr val="000066"/>
                </a:solidFill>
                <a:latin typeface="Arial" panose="020B0604020202020204" pitchFamily="34" charset="0"/>
                <a:ea typeface="Times New Roman" panose="02020603050405020304" pitchFamily="18" charset="0"/>
                <a:cs typeface="Arial" panose="020B0604020202020204" pitchFamily="34" charset="0"/>
              </a:rPr>
              <a:t>delle unità a destinazione speciale e particolare </a:t>
            </a:r>
            <a:endParaRPr lang="it-IT" dirty="0">
              <a:solidFill>
                <a:srgbClr val="000066"/>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73120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txBox="1">
            <a:spLocks/>
          </p:cNvSpPr>
          <p:nvPr/>
        </p:nvSpPr>
        <p:spPr>
          <a:xfrm>
            <a:off x="1763688" y="116632"/>
            <a:ext cx="6984776" cy="432048"/>
          </a:xfrm>
          <a:prstGeom prst="rect">
            <a:avLst/>
          </a:prstGeom>
        </p:spPr>
        <p:txBody>
          <a:bodyPr vert="horz" lIns="91440" tIns="45720" rIns="91440" bIns="45720" rtlCol="0" anchor="ctr">
            <a:noAutofit/>
          </a:bodyPr>
          <a:lstStyle>
            <a:lvl1pPr algn="r" defTabSz="914400" rtl="0" eaLnBrk="1" latinLnBrk="0" hangingPunct="1">
              <a:spcBef>
                <a:spcPct val="0"/>
              </a:spcBef>
              <a:buNone/>
              <a:defRPr sz="2000" kern="1200">
                <a:solidFill>
                  <a:schemeClr val="tx1"/>
                </a:solidFill>
                <a:latin typeface="Times New Roman" pitchFamily="18" charset="0"/>
                <a:ea typeface="+mj-ea"/>
                <a:cs typeface="Times New Roman" pitchFamily="18" charset="0"/>
              </a:defRPr>
            </a:lvl1pPr>
          </a:lstStyle>
          <a:p>
            <a:pPr>
              <a:lnSpc>
                <a:spcPts val="1900"/>
              </a:lnSpc>
            </a:pPr>
            <a:r>
              <a:rPr lang="it-IT" b="1" dirty="0" smtClean="0">
                <a:solidFill>
                  <a:srgbClr val="E46C0A"/>
                </a:solidFill>
                <a:latin typeface="+mj-lt"/>
                <a:ea typeface="Verdana" panose="020B0604030504040204" pitchFamily="34" charset="0"/>
                <a:cs typeface="Verdana" panose="020B0604030504040204" pitchFamily="34" charset="0"/>
              </a:rPr>
              <a:t>Quadri descrittivi presenti nella nuova versione Docfa 4.00.3</a:t>
            </a:r>
            <a:endParaRPr lang="it-IT" b="1" dirty="0">
              <a:solidFill>
                <a:srgbClr val="E46C0A"/>
              </a:solidFill>
              <a:latin typeface="+mj-lt"/>
              <a:ea typeface="Verdana" panose="020B0604030504040204" pitchFamily="34" charset="0"/>
              <a:cs typeface="Verdana" panose="020B0604030504040204" pitchFamily="34" charset="0"/>
            </a:endParaRPr>
          </a:p>
        </p:txBody>
      </p:sp>
      <p:sp>
        <p:nvSpPr>
          <p:cNvPr id="6" name="Rettangolo 1"/>
          <p:cNvSpPr>
            <a:spLocks noChangeArrowheads="1"/>
          </p:cNvSpPr>
          <p:nvPr/>
        </p:nvSpPr>
        <p:spPr bwMode="auto">
          <a:xfrm>
            <a:off x="503646" y="764704"/>
            <a:ext cx="8136708" cy="400110"/>
          </a:xfrm>
          <a:prstGeom prst="rect">
            <a:avLst/>
          </a:prstGeom>
          <a:noFill/>
          <a:ln w="9525">
            <a:noFill/>
            <a:miter lim="800000"/>
            <a:headEnd/>
            <a:tailEnd/>
          </a:ln>
        </p:spPr>
        <p:txBody>
          <a:bodyPr wrap="square">
            <a:spAutoFit/>
          </a:bodyPr>
          <a:lstStyle/>
          <a:p>
            <a:pPr algn="ctr" fontAlgn="base">
              <a:spcBef>
                <a:spcPct val="0"/>
              </a:spcBef>
            </a:pPr>
            <a:r>
              <a:rPr lang="it-IT" sz="2000" i="1" dirty="0" err="1" smtClean="0">
                <a:solidFill>
                  <a:srgbClr val="000000"/>
                </a:solidFill>
                <a:latin typeface="Times New Roman" panose="02020603050405020304" pitchFamily="18" charset="0"/>
                <a:cs typeface="Times New Roman" panose="02020603050405020304" pitchFamily="18" charset="0"/>
              </a:rPr>
              <a:t>mod</a:t>
            </a:r>
            <a:r>
              <a:rPr lang="it-IT" sz="2000" i="1" dirty="0">
                <a:solidFill>
                  <a:srgbClr val="000000"/>
                </a:solidFill>
                <a:latin typeface="Times New Roman" panose="02020603050405020304" pitchFamily="18" charset="0"/>
                <a:cs typeface="Times New Roman" panose="02020603050405020304" pitchFamily="18" charset="0"/>
              </a:rPr>
              <a:t>. 2NB Parte </a:t>
            </a:r>
            <a:r>
              <a:rPr lang="it-IT" sz="2000" i="1" dirty="0" smtClean="0">
                <a:solidFill>
                  <a:srgbClr val="000000"/>
                </a:solidFill>
                <a:latin typeface="Times New Roman" panose="02020603050405020304" pitchFamily="18" charset="0"/>
                <a:cs typeface="Times New Roman" panose="02020603050405020304" pitchFamily="18" charset="0"/>
              </a:rPr>
              <a:t>II</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000" y="1761037"/>
            <a:ext cx="6840000" cy="668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ttangolo 8"/>
          <p:cNvSpPr/>
          <p:nvPr/>
        </p:nvSpPr>
        <p:spPr>
          <a:xfrm>
            <a:off x="4000145" y="2708920"/>
            <a:ext cx="1143710" cy="369332"/>
          </a:xfrm>
          <a:prstGeom prst="rect">
            <a:avLst/>
          </a:prstGeom>
        </p:spPr>
        <p:txBody>
          <a:bodyPr wrap="none">
            <a:spAutoFit/>
          </a:bodyPr>
          <a:lstStyle/>
          <a:p>
            <a:pPr algn="ctr" fontAlgn="base">
              <a:spcBef>
                <a:spcPct val="0"/>
              </a:spcBef>
              <a:spcAft>
                <a:spcPct val="0"/>
              </a:spcAft>
            </a:pPr>
            <a:r>
              <a:rPr lang="it-IT" dirty="0"/>
              <a:t>Quadro </a:t>
            </a:r>
            <a:r>
              <a:rPr lang="it-IT" dirty="0" smtClean="0"/>
              <a:t>B</a:t>
            </a:r>
            <a:endParaRPr lang="it-IT" dirty="0"/>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000" y="3089448"/>
            <a:ext cx="6840000" cy="8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ttangolo 13"/>
          <p:cNvSpPr/>
          <p:nvPr/>
        </p:nvSpPr>
        <p:spPr>
          <a:xfrm>
            <a:off x="4000145" y="1340768"/>
            <a:ext cx="1143710" cy="369332"/>
          </a:xfrm>
          <a:prstGeom prst="rect">
            <a:avLst/>
          </a:prstGeom>
        </p:spPr>
        <p:txBody>
          <a:bodyPr wrap="none">
            <a:spAutoFit/>
          </a:bodyPr>
          <a:lstStyle/>
          <a:p>
            <a:pPr algn="ctr" fontAlgn="base">
              <a:spcBef>
                <a:spcPct val="0"/>
              </a:spcBef>
              <a:spcAft>
                <a:spcPct val="0"/>
              </a:spcAft>
            </a:pPr>
            <a:r>
              <a:rPr lang="it-IT" dirty="0"/>
              <a:t>Quadro A</a:t>
            </a:r>
          </a:p>
        </p:txBody>
      </p:sp>
      <p:sp>
        <p:nvSpPr>
          <p:cNvPr id="15" name="Rettangolo 14"/>
          <p:cNvSpPr/>
          <p:nvPr/>
        </p:nvSpPr>
        <p:spPr>
          <a:xfrm>
            <a:off x="4000145" y="4139788"/>
            <a:ext cx="1143710" cy="369332"/>
          </a:xfrm>
          <a:prstGeom prst="rect">
            <a:avLst/>
          </a:prstGeom>
        </p:spPr>
        <p:txBody>
          <a:bodyPr wrap="none">
            <a:spAutoFit/>
          </a:bodyPr>
          <a:lstStyle/>
          <a:p>
            <a:pPr algn="ctr" fontAlgn="base">
              <a:spcBef>
                <a:spcPct val="0"/>
              </a:spcBef>
              <a:spcAft>
                <a:spcPct val="0"/>
              </a:spcAft>
            </a:pPr>
            <a:r>
              <a:rPr lang="it-IT" dirty="0"/>
              <a:t>Quadro </a:t>
            </a:r>
            <a:r>
              <a:rPr lang="it-IT" dirty="0" smtClean="0"/>
              <a:t>E</a:t>
            </a:r>
            <a:endParaRPr lang="it-IT" dirty="0"/>
          </a:p>
        </p:txBody>
      </p:sp>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7318" y="4530221"/>
            <a:ext cx="5869364" cy="1635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9932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3235516" y="116632"/>
            <a:ext cx="5512948" cy="432048"/>
          </a:xfrm>
          <a:prstGeom prst="rect">
            <a:avLst/>
          </a:prstGeom>
        </p:spPr>
        <p:txBody>
          <a:bodyPr vert="horz" lIns="91440" tIns="45720" rIns="91440" bIns="45720" rtlCol="0" anchor="ctr">
            <a:noAutofit/>
          </a:bodyPr>
          <a:lstStyle>
            <a:lvl1pPr algn="r" defTabSz="914400" rtl="0" eaLnBrk="1" latinLnBrk="0" hangingPunct="1">
              <a:spcBef>
                <a:spcPct val="0"/>
              </a:spcBef>
              <a:buNone/>
              <a:defRPr sz="2000" kern="1200">
                <a:solidFill>
                  <a:schemeClr val="tx1"/>
                </a:solidFill>
                <a:latin typeface="Times New Roman" pitchFamily="18" charset="0"/>
                <a:ea typeface="+mj-ea"/>
                <a:cs typeface="Times New Roman" pitchFamily="18" charset="0"/>
              </a:defRPr>
            </a:lvl1pPr>
          </a:lstStyle>
          <a:p>
            <a:pPr>
              <a:lnSpc>
                <a:spcPts val="1900"/>
              </a:lnSpc>
            </a:pPr>
            <a:r>
              <a:rPr lang="it-IT" b="1" dirty="0">
                <a:solidFill>
                  <a:srgbClr val="E46C0A"/>
                </a:solidFill>
                <a:latin typeface="+mj-lt"/>
                <a:ea typeface="Verdana" panose="020B0604030504040204" pitchFamily="34" charset="0"/>
                <a:cs typeface="Verdana" panose="020B0604030504040204" pitchFamily="34" charset="0"/>
              </a:rPr>
              <a:t>Decorrenza dei nuovi criteri di stima</a:t>
            </a:r>
          </a:p>
        </p:txBody>
      </p:sp>
      <p:graphicFrame>
        <p:nvGraphicFramePr>
          <p:cNvPr id="4" name="Diagramma 3"/>
          <p:cNvGraphicFramePr/>
          <p:nvPr>
            <p:extLst>
              <p:ext uri="{D42A27DB-BD31-4B8C-83A1-F6EECF244321}">
                <p14:modId xmlns:p14="http://schemas.microsoft.com/office/powerpoint/2010/main" val="3534512151"/>
              </p:ext>
            </p:extLst>
          </p:nvPr>
        </p:nvGraphicFramePr>
        <p:xfrm>
          <a:off x="719572" y="1556792"/>
          <a:ext cx="7704856"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Connettore 1 8"/>
          <p:cNvCxnSpPr/>
          <p:nvPr/>
        </p:nvCxnSpPr>
        <p:spPr>
          <a:xfrm>
            <a:off x="4572000" y="1412776"/>
            <a:ext cx="0" cy="1368152"/>
          </a:xfrm>
          <a:prstGeom prst="line">
            <a:avLst/>
          </a:prstGeom>
          <a:ln w="57150">
            <a:solidFill>
              <a:srgbClr val="000066"/>
            </a:solidFill>
            <a:prstDash val="dash"/>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3355962" y="836712"/>
            <a:ext cx="2432076" cy="461665"/>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it-IT" sz="2400" b="1" cap="all" dirty="0" smtClean="0">
                <a:ln w="0"/>
                <a:solidFill>
                  <a:srgbClr val="000066"/>
                </a:solidFill>
                <a:effectLst>
                  <a:reflection blurRad="12700" stA="50000" endPos="50000" dist="5000" dir="5400000" sy="-100000" rotWithShape="0"/>
                </a:effectLst>
              </a:rPr>
              <a:t>1° Gennaio 2016</a:t>
            </a:r>
            <a:endParaRPr lang="it-IT" sz="2400" b="1" cap="all" dirty="0">
              <a:ln w="0"/>
              <a:solidFill>
                <a:srgbClr val="000066"/>
              </a:solidFill>
              <a:effectLst>
                <a:reflection blurRad="12700" stA="50000" endPos="50000" dist="5000" dir="5400000" sy="-100000" rotWithShape="0"/>
              </a:effectLst>
            </a:endParaRPr>
          </a:p>
        </p:txBody>
      </p:sp>
      <p:sp>
        <p:nvSpPr>
          <p:cNvPr id="17" name="Rettangolo 16"/>
          <p:cNvSpPr/>
          <p:nvPr/>
        </p:nvSpPr>
        <p:spPr>
          <a:xfrm>
            <a:off x="323528" y="5067761"/>
            <a:ext cx="8424936" cy="1169551"/>
          </a:xfrm>
          <a:prstGeom prst="rect">
            <a:avLst/>
          </a:prstGeom>
        </p:spPr>
        <p:txBody>
          <a:bodyPr wrap="square">
            <a:spAutoFit/>
          </a:bodyPr>
          <a:lstStyle/>
          <a:p>
            <a:r>
              <a:rPr lang="it-IT" sz="1400" baseline="30000" dirty="0" smtClean="0"/>
              <a:t>(*) </a:t>
            </a:r>
            <a:r>
              <a:rPr lang="it-IT" sz="1400" dirty="0" smtClean="0"/>
              <a:t>Le </a:t>
            </a:r>
            <a:r>
              <a:rPr lang="it-IT" sz="1400" dirty="0"/>
              <a:t>previgenti disposizioni in materia di individuazione delle componenti immobiliari oggetto di stima catastale per le unità immobiliari a destinazione speciale e particolare sono, sostanzialmente, rinvenibili nel paragrafo 3 nella circolare n. 6/T del 30 novembre 2012, indicata dall’art. 1, comma 244, della legge 23 dicembre 2014, n. 190, quale strumento di interpretazione autentica delle modalità di applicazione dell’articolo 10 del regio decreto legge 13 aprile 1939, n. 652. </a:t>
            </a:r>
          </a:p>
        </p:txBody>
      </p:sp>
      <p:grpSp>
        <p:nvGrpSpPr>
          <p:cNvPr id="2" name="Gruppo 1"/>
          <p:cNvGrpSpPr/>
          <p:nvPr/>
        </p:nvGrpSpPr>
        <p:grpSpPr>
          <a:xfrm>
            <a:off x="1131392" y="1558440"/>
            <a:ext cx="3008560" cy="648072"/>
            <a:chOff x="1131392" y="1558440"/>
            <a:chExt cx="3008560" cy="648072"/>
          </a:xfrm>
        </p:grpSpPr>
        <p:sp>
          <p:nvSpPr>
            <p:cNvPr id="18" name="Freccia a destra 17"/>
            <p:cNvSpPr/>
            <p:nvPr/>
          </p:nvSpPr>
          <p:spPr>
            <a:xfrm flipH="1">
              <a:off x="3995936" y="1558440"/>
              <a:ext cx="144016" cy="648072"/>
            </a:xfrm>
            <a:prstGeom prst="rightArrow">
              <a:avLst/>
            </a:prstGeom>
            <a:solidFill>
              <a:schemeClr val="bg1">
                <a:lumMod val="85000"/>
              </a:schemeClr>
            </a:solid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asellaDiTesto 18"/>
            <p:cNvSpPr txBox="1"/>
            <p:nvPr/>
          </p:nvSpPr>
          <p:spPr>
            <a:xfrm>
              <a:off x="1131392" y="1559311"/>
              <a:ext cx="2646558" cy="646331"/>
            </a:xfrm>
            <a:prstGeom prst="rect">
              <a:avLst/>
            </a:prstGeom>
            <a:noFill/>
          </p:spPr>
          <p:txBody>
            <a:bodyPr wrap="none" rtlCol="0">
              <a:spAutoFit/>
            </a:bodyPr>
            <a:lstStyle/>
            <a:p>
              <a:pPr algn="ctr"/>
              <a:r>
                <a:rPr lang="it-IT" b="1" dirty="0" smtClean="0">
                  <a:solidFill>
                    <a:srgbClr val="E46C0A"/>
                  </a:solidFill>
                </a:rPr>
                <a:t>Circolare n. 6T del 2016</a:t>
              </a:r>
              <a:r>
                <a:rPr lang="it-IT" baseline="30000" dirty="0" smtClean="0">
                  <a:solidFill>
                    <a:srgbClr val="E46C0A"/>
                  </a:solidFill>
                </a:rPr>
                <a:t>(*)</a:t>
              </a:r>
            </a:p>
            <a:p>
              <a:pPr algn="ctr"/>
              <a:r>
                <a:rPr lang="it-IT" i="1" dirty="0" smtClean="0">
                  <a:solidFill>
                    <a:srgbClr val="E46C0A"/>
                  </a:solidFill>
                </a:rPr>
                <a:t>(Paragrafo 3)</a:t>
              </a:r>
              <a:endParaRPr lang="it-IT" dirty="0">
                <a:solidFill>
                  <a:srgbClr val="E46C0A"/>
                </a:solidFill>
              </a:endParaRPr>
            </a:p>
          </p:txBody>
        </p:sp>
      </p:grpSp>
      <p:grpSp>
        <p:nvGrpSpPr>
          <p:cNvPr id="3" name="Gruppo 2"/>
          <p:cNvGrpSpPr/>
          <p:nvPr/>
        </p:nvGrpSpPr>
        <p:grpSpPr>
          <a:xfrm>
            <a:off x="5004048" y="1558440"/>
            <a:ext cx="3650351" cy="648072"/>
            <a:chOff x="5004048" y="1558440"/>
            <a:chExt cx="3650351" cy="648072"/>
          </a:xfrm>
        </p:grpSpPr>
        <p:sp>
          <p:nvSpPr>
            <p:cNvPr id="16" name="Freccia a destra 15"/>
            <p:cNvSpPr/>
            <p:nvPr/>
          </p:nvSpPr>
          <p:spPr>
            <a:xfrm>
              <a:off x="5004048" y="1558440"/>
              <a:ext cx="144016" cy="648072"/>
            </a:xfrm>
            <a:prstGeom prst="rightArrow">
              <a:avLst/>
            </a:prstGeom>
            <a:solidFill>
              <a:schemeClr val="bg1">
                <a:lumMod val="85000"/>
              </a:schemeClr>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asellaDiTesto 20"/>
            <p:cNvSpPr txBox="1"/>
            <p:nvPr/>
          </p:nvSpPr>
          <p:spPr>
            <a:xfrm>
              <a:off x="5377091" y="1697810"/>
              <a:ext cx="3277308" cy="369332"/>
            </a:xfrm>
            <a:prstGeom prst="rect">
              <a:avLst/>
            </a:prstGeom>
            <a:noFill/>
          </p:spPr>
          <p:txBody>
            <a:bodyPr wrap="none" rtlCol="0">
              <a:spAutoFit/>
            </a:bodyPr>
            <a:lstStyle/>
            <a:p>
              <a:pPr algn="ctr"/>
              <a:r>
                <a:rPr lang="it-IT" b="1" dirty="0" smtClean="0">
                  <a:solidFill>
                    <a:srgbClr val="000066"/>
                  </a:solidFill>
                </a:rPr>
                <a:t>Art. 1, comma 21, L. n. 208/2015</a:t>
              </a:r>
              <a:endParaRPr lang="it-IT" b="1" dirty="0">
                <a:solidFill>
                  <a:srgbClr val="000066"/>
                </a:solidFill>
              </a:endParaRPr>
            </a:p>
          </p:txBody>
        </p:sp>
      </p:grpSp>
    </p:spTree>
    <p:extLst>
      <p:ext uri="{BB962C8B-B14F-4D97-AF65-F5344CB8AC3E}">
        <p14:creationId xmlns:p14="http://schemas.microsoft.com/office/powerpoint/2010/main" val="760192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2000"/>
                            </p:stCondLst>
                            <p:childTnLst>
                              <p:par>
                                <p:cTn id="13" presetID="22" presetClass="entr" presetSubtype="8" fill="hold" nodeType="after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2454671" y="116632"/>
            <a:ext cx="6293793" cy="432048"/>
          </a:xfrm>
          <a:prstGeom prst="rect">
            <a:avLst/>
          </a:prstGeom>
        </p:spPr>
        <p:txBody>
          <a:bodyPr vert="horz" lIns="91440" tIns="45720" rIns="91440" bIns="45720" rtlCol="0" anchor="ctr">
            <a:noAutofit/>
          </a:bodyPr>
          <a:lstStyle>
            <a:lvl1pPr algn="r" defTabSz="914400" rtl="0" eaLnBrk="1" latinLnBrk="0" hangingPunct="1">
              <a:spcBef>
                <a:spcPct val="0"/>
              </a:spcBef>
              <a:buNone/>
              <a:defRPr sz="2000" kern="1200">
                <a:solidFill>
                  <a:schemeClr val="tx1"/>
                </a:solidFill>
                <a:latin typeface="Times New Roman" pitchFamily="18" charset="0"/>
                <a:ea typeface="+mj-ea"/>
                <a:cs typeface="Times New Roman" pitchFamily="18" charset="0"/>
              </a:defRPr>
            </a:lvl1pPr>
          </a:lstStyle>
          <a:p>
            <a:pPr>
              <a:lnSpc>
                <a:spcPts val="1900"/>
              </a:lnSpc>
            </a:pPr>
            <a:r>
              <a:rPr lang="it-IT" b="1" dirty="0">
                <a:solidFill>
                  <a:srgbClr val="E46C0A"/>
                </a:solidFill>
                <a:latin typeface="+mj-lt"/>
                <a:ea typeface="Verdana" panose="020B0604030504040204" pitchFamily="34" charset="0"/>
                <a:cs typeface="Verdana" panose="020B0604030504040204" pitchFamily="34" charset="0"/>
              </a:rPr>
              <a:t>Variazioni </a:t>
            </a:r>
            <a:r>
              <a:rPr lang="it-IT" b="1" dirty="0" smtClean="0">
                <a:solidFill>
                  <a:srgbClr val="E46C0A"/>
                </a:solidFill>
                <a:latin typeface="+mj-lt"/>
                <a:ea typeface="Verdana" panose="020B0604030504040204" pitchFamily="34" charset="0"/>
                <a:cs typeface="Verdana" panose="020B0604030504040204" pitchFamily="34" charset="0"/>
              </a:rPr>
              <a:t>per </a:t>
            </a:r>
            <a:r>
              <a:rPr lang="it-IT" b="1" dirty="0">
                <a:solidFill>
                  <a:srgbClr val="E46C0A"/>
                </a:solidFill>
                <a:latin typeface="+mj-lt"/>
                <a:ea typeface="Verdana" panose="020B0604030504040204" pitchFamily="34" charset="0"/>
                <a:cs typeface="Verdana" panose="020B0604030504040204" pitchFamily="34" charset="0"/>
              </a:rPr>
              <a:t>"</a:t>
            </a:r>
            <a:r>
              <a:rPr lang="it-IT" b="1" i="1" dirty="0">
                <a:solidFill>
                  <a:srgbClr val="E46C0A"/>
                </a:solidFill>
                <a:latin typeface="+mj-lt"/>
                <a:ea typeface="Verdana" panose="020B0604030504040204" pitchFamily="34" charset="0"/>
                <a:cs typeface="Verdana" panose="020B0604030504040204" pitchFamily="34" charset="0"/>
              </a:rPr>
              <a:t>scorporo </a:t>
            </a:r>
            <a:r>
              <a:rPr lang="it-IT" b="1" i="1" dirty="0" smtClean="0">
                <a:solidFill>
                  <a:srgbClr val="E46C0A"/>
                </a:solidFill>
                <a:latin typeface="+mj-lt"/>
                <a:ea typeface="Verdana" panose="020B0604030504040204" pitchFamily="34" charset="0"/>
                <a:cs typeface="Verdana" panose="020B0604030504040204" pitchFamily="34" charset="0"/>
              </a:rPr>
              <a:t>delle componenti impiantistiche</a:t>
            </a:r>
            <a:r>
              <a:rPr lang="it-IT" b="1" dirty="0" smtClean="0">
                <a:solidFill>
                  <a:srgbClr val="E46C0A"/>
                </a:solidFill>
                <a:latin typeface="+mj-lt"/>
                <a:ea typeface="Verdana" panose="020B0604030504040204" pitchFamily="34" charset="0"/>
                <a:cs typeface="Verdana" panose="020B0604030504040204" pitchFamily="34" charset="0"/>
              </a:rPr>
              <a:t>"</a:t>
            </a:r>
            <a:endParaRPr lang="it-IT" b="1" dirty="0">
              <a:solidFill>
                <a:srgbClr val="E46C0A"/>
              </a:solidFill>
              <a:latin typeface="+mj-lt"/>
              <a:ea typeface="Verdana" panose="020B0604030504040204" pitchFamily="34" charset="0"/>
              <a:cs typeface="Verdana" panose="020B0604030504040204" pitchFamily="34" charset="0"/>
            </a:endParaRPr>
          </a:p>
        </p:txBody>
      </p:sp>
      <p:sp>
        <p:nvSpPr>
          <p:cNvPr id="2" name="Rettangolo 1"/>
          <p:cNvSpPr/>
          <p:nvPr/>
        </p:nvSpPr>
        <p:spPr>
          <a:xfrm>
            <a:off x="323528" y="977469"/>
            <a:ext cx="8424936" cy="4899803"/>
          </a:xfrm>
          <a:prstGeom prst="rect">
            <a:avLst/>
          </a:prstGeom>
        </p:spPr>
        <p:txBody>
          <a:bodyPr wrap="square">
            <a:spAutoFit/>
          </a:bodyPr>
          <a:lstStyle/>
          <a:p>
            <a:pPr>
              <a:lnSpc>
                <a:spcPct val="140000"/>
              </a:lnSpc>
              <a:spcAft>
                <a:spcPts val="600"/>
              </a:spcAft>
            </a:pPr>
            <a:r>
              <a:rPr lang="it-IT" dirty="0"/>
              <a:t>L’innovazione introdotta dall’art. 1, comma 21, della Legge </a:t>
            </a:r>
            <a:r>
              <a:rPr lang="it-IT" dirty="0" smtClean="0"/>
              <a:t>n.208/2015 determina </a:t>
            </a:r>
            <a:r>
              <a:rPr lang="it-IT" dirty="0"/>
              <a:t>un </a:t>
            </a:r>
            <a:r>
              <a:rPr lang="it-IT" b="1" dirty="0"/>
              <a:t>diverso riferimento estimativo </a:t>
            </a:r>
            <a:r>
              <a:rPr lang="it-IT" dirty="0"/>
              <a:t>tra </a:t>
            </a:r>
            <a:endParaRPr lang="it-IT" dirty="0" smtClean="0"/>
          </a:p>
          <a:p>
            <a:pPr marL="285750" indent="-285750">
              <a:lnSpc>
                <a:spcPct val="140000"/>
              </a:lnSpc>
              <a:spcAft>
                <a:spcPts val="600"/>
              </a:spcAft>
              <a:buFont typeface="Wingdings" panose="05000000000000000000" pitchFamily="2" charset="2"/>
              <a:buChar char="§"/>
            </a:pPr>
            <a:r>
              <a:rPr lang="it-IT" dirty="0" smtClean="0"/>
              <a:t>le </a:t>
            </a:r>
            <a:r>
              <a:rPr lang="it-IT" dirty="0"/>
              <a:t>unità immobiliari già iscritte in catasto, per le quali la rendita catastale è stata determinata tenendo </a:t>
            </a:r>
            <a:r>
              <a:rPr lang="it-IT" i="1" dirty="0"/>
              <a:t>“conto di tutti gli impianti che caratterizzano la destinazione…., senza i quali la struttura perderebbe le caratteristiche che contribuiscono a definirne la specifica destinazione d’uso e che, al tempo stesso, siano caratterizzati da specifici requisiti di immobiliarità, a prescindere dal sistema di connessione utilizzato per il collegamento alla </a:t>
            </a:r>
            <a:r>
              <a:rPr lang="it-IT" i="1" dirty="0" smtClean="0"/>
              <a:t>struttura</a:t>
            </a:r>
            <a:r>
              <a:rPr lang="it-IT" i="1" baseline="30000" dirty="0"/>
              <a:t>(*)</a:t>
            </a:r>
            <a:r>
              <a:rPr lang="it-IT" i="1" dirty="0" smtClean="0"/>
              <a:t>…”, </a:t>
            </a:r>
            <a:r>
              <a:rPr lang="it-IT" dirty="0" smtClean="0"/>
              <a:t>e</a:t>
            </a:r>
          </a:p>
          <a:p>
            <a:pPr marL="285750" indent="-285750">
              <a:lnSpc>
                <a:spcPct val="140000"/>
              </a:lnSpc>
              <a:buFont typeface="Wingdings" panose="05000000000000000000" pitchFamily="2" charset="2"/>
              <a:buChar char="§"/>
            </a:pPr>
            <a:r>
              <a:rPr lang="it-IT" dirty="0" smtClean="0"/>
              <a:t>quelle </a:t>
            </a:r>
            <a:r>
              <a:rPr lang="it-IT" dirty="0"/>
              <a:t>oggetto di dichiarazione di nuova costruzione o di variazione, per le quali, a far data dal 1° gennaio 2016, la rendita catastale è determinata, ai sensi del richiamato art. 1, comma 21, escludendo dalla stessa stima diretta “</a:t>
            </a:r>
            <a:r>
              <a:rPr lang="it-IT" i="1" dirty="0"/>
              <a:t>macchinari, congegni, attrezzature ed altri impianti, funzionali allo specifico processo produttivo</a:t>
            </a:r>
            <a:r>
              <a:rPr lang="it-IT" dirty="0"/>
              <a:t>”. </a:t>
            </a:r>
          </a:p>
        </p:txBody>
      </p:sp>
      <p:sp>
        <p:nvSpPr>
          <p:cNvPr id="3" name="Rettangolo 2"/>
          <p:cNvSpPr/>
          <p:nvPr/>
        </p:nvSpPr>
        <p:spPr>
          <a:xfrm>
            <a:off x="395536" y="6001543"/>
            <a:ext cx="3632276" cy="307777"/>
          </a:xfrm>
          <a:prstGeom prst="rect">
            <a:avLst/>
          </a:prstGeom>
        </p:spPr>
        <p:txBody>
          <a:bodyPr wrap="none">
            <a:spAutoFit/>
          </a:bodyPr>
          <a:lstStyle/>
          <a:p>
            <a:r>
              <a:rPr lang="it-IT" sz="1400" baseline="30000" dirty="0" smtClean="0"/>
              <a:t>(*)</a:t>
            </a:r>
            <a:r>
              <a:rPr lang="it-IT" sz="1400" dirty="0" smtClean="0"/>
              <a:t> Cfr</a:t>
            </a:r>
            <a:r>
              <a:rPr lang="it-IT" sz="1400" dirty="0"/>
              <a:t>. Paragrafo 3 della Circolare n. 6 del 2012 </a:t>
            </a:r>
          </a:p>
        </p:txBody>
      </p:sp>
    </p:spTree>
    <p:extLst>
      <p:ext uri="{BB962C8B-B14F-4D97-AF65-F5344CB8AC3E}">
        <p14:creationId xmlns:p14="http://schemas.microsoft.com/office/powerpoint/2010/main" val="3728785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2454671" y="116632"/>
            <a:ext cx="6293793" cy="432048"/>
          </a:xfrm>
          <a:prstGeom prst="rect">
            <a:avLst/>
          </a:prstGeom>
        </p:spPr>
        <p:txBody>
          <a:bodyPr vert="horz" lIns="91440" tIns="45720" rIns="91440" bIns="45720" rtlCol="0" anchor="ctr">
            <a:noAutofit/>
          </a:bodyPr>
          <a:lstStyle>
            <a:lvl1pPr algn="r" defTabSz="914400" rtl="0" eaLnBrk="1" latinLnBrk="0" hangingPunct="1">
              <a:spcBef>
                <a:spcPct val="0"/>
              </a:spcBef>
              <a:buNone/>
              <a:defRPr sz="2000" kern="1200">
                <a:solidFill>
                  <a:schemeClr val="tx1"/>
                </a:solidFill>
                <a:latin typeface="Times New Roman" pitchFamily="18" charset="0"/>
                <a:ea typeface="+mj-ea"/>
                <a:cs typeface="Times New Roman" pitchFamily="18" charset="0"/>
              </a:defRPr>
            </a:lvl1pPr>
          </a:lstStyle>
          <a:p>
            <a:pPr>
              <a:lnSpc>
                <a:spcPts val="1900"/>
              </a:lnSpc>
            </a:pPr>
            <a:r>
              <a:rPr lang="it-IT" b="1" dirty="0">
                <a:solidFill>
                  <a:srgbClr val="E46C0A"/>
                </a:solidFill>
                <a:latin typeface="+mj-lt"/>
                <a:ea typeface="Verdana" panose="020B0604030504040204" pitchFamily="34" charset="0"/>
                <a:cs typeface="Verdana" panose="020B0604030504040204" pitchFamily="34" charset="0"/>
              </a:rPr>
              <a:t>Variazioni </a:t>
            </a:r>
            <a:r>
              <a:rPr lang="it-IT" b="1" dirty="0" smtClean="0">
                <a:solidFill>
                  <a:srgbClr val="E46C0A"/>
                </a:solidFill>
                <a:latin typeface="+mj-lt"/>
                <a:ea typeface="Verdana" panose="020B0604030504040204" pitchFamily="34" charset="0"/>
                <a:cs typeface="Verdana" panose="020B0604030504040204" pitchFamily="34" charset="0"/>
              </a:rPr>
              <a:t>per </a:t>
            </a:r>
            <a:r>
              <a:rPr lang="it-IT" b="1" dirty="0">
                <a:solidFill>
                  <a:srgbClr val="E46C0A"/>
                </a:solidFill>
                <a:latin typeface="+mj-lt"/>
                <a:ea typeface="Verdana" panose="020B0604030504040204" pitchFamily="34" charset="0"/>
                <a:cs typeface="Verdana" panose="020B0604030504040204" pitchFamily="34" charset="0"/>
              </a:rPr>
              <a:t>"</a:t>
            </a:r>
            <a:r>
              <a:rPr lang="it-IT" b="1" i="1" dirty="0">
                <a:solidFill>
                  <a:srgbClr val="E46C0A"/>
                </a:solidFill>
                <a:latin typeface="+mj-lt"/>
                <a:ea typeface="Verdana" panose="020B0604030504040204" pitchFamily="34" charset="0"/>
                <a:cs typeface="Verdana" panose="020B0604030504040204" pitchFamily="34" charset="0"/>
              </a:rPr>
              <a:t>scorporo </a:t>
            </a:r>
            <a:r>
              <a:rPr lang="it-IT" b="1" i="1" dirty="0" smtClean="0">
                <a:solidFill>
                  <a:srgbClr val="E46C0A"/>
                </a:solidFill>
                <a:latin typeface="+mj-lt"/>
                <a:ea typeface="Verdana" panose="020B0604030504040204" pitchFamily="34" charset="0"/>
                <a:cs typeface="Verdana" panose="020B0604030504040204" pitchFamily="34" charset="0"/>
              </a:rPr>
              <a:t>delle componenti impiantistiche</a:t>
            </a:r>
            <a:r>
              <a:rPr lang="it-IT" b="1" dirty="0" smtClean="0">
                <a:solidFill>
                  <a:srgbClr val="E46C0A"/>
                </a:solidFill>
                <a:latin typeface="+mj-lt"/>
                <a:ea typeface="Verdana" panose="020B0604030504040204" pitchFamily="34" charset="0"/>
                <a:cs typeface="Verdana" panose="020B0604030504040204" pitchFamily="34" charset="0"/>
              </a:rPr>
              <a:t>"</a:t>
            </a:r>
            <a:endParaRPr lang="it-IT" b="1" dirty="0">
              <a:solidFill>
                <a:srgbClr val="E46C0A"/>
              </a:solidFill>
              <a:latin typeface="+mj-lt"/>
              <a:ea typeface="Verdana" panose="020B0604030504040204" pitchFamily="34" charset="0"/>
              <a:cs typeface="Verdana" panose="020B0604030504040204" pitchFamily="34" charset="0"/>
            </a:endParaRPr>
          </a:p>
        </p:txBody>
      </p:sp>
      <p:sp>
        <p:nvSpPr>
          <p:cNvPr id="4" name="Rettangolo 3"/>
          <p:cNvSpPr/>
          <p:nvPr/>
        </p:nvSpPr>
        <p:spPr>
          <a:xfrm>
            <a:off x="323528" y="836712"/>
            <a:ext cx="8424936" cy="4665893"/>
          </a:xfrm>
          <a:prstGeom prst="rect">
            <a:avLst/>
          </a:prstGeom>
        </p:spPr>
        <p:txBody>
          <a:bodyPr wrap="square">
            <a:spAutoFit/>
          </a:bodyPr>
          <a:lstStyle/>
          <a:p>
            <a:pPr algn="just">
              <a:lnSpc>
                <a:spcPct val="140000"/>
              </a:lnSpc>
              <a:spcAft>
                <a:spcPts val="600"/>
              </a:spcAft>
            </a:pPr>
            <a:r>
              <a:rPr lang="it-IT" dirty="0" smtClean="0"/>
              <a:t>Al </a:t>
            </a:r>
            <a:r>
              <a:rPr lang="it-IT" dirty="0"/>
              <a:t>fine di realizzare </a:t>
            </a:r>
            <a:r>
              <a:rPr lang="it-IT" b="1" dirty="0"/>
              <a:t>uniformità nei riferimenti estimativi </a:t>
            </a:r>
            <a:r>
              <a:rPr lang="it-IT" dirty="0"/>
              <a:t>catastali tra le unità immobiliari già iscritte in catasto e quelle oggetto di dichiarazione di nuova costruzione o di </a:t>
            </a:r>
            <a:r>
              <a:rPr lang="it-IT" dirty="0" smtClean="0"/>
              <a:t>variazione</a:t>
            </a:r>
            <a:r>
              <a:rPr lang="it-IT" dirty="0"/>
              <a:t>, </a:t>
            </a:r>
            <a:r>
              <a:rPr lang="it-IT" dirty="0" smtClean="0"/>
              <a:t>è stata prevista la </a:t>
            </a:r>
            <a:r>
              <a:rPr lang="it-IT" dirty="0"/>
              <a:t>possibilità di presentare </a:t>
            </a:r>
            <a:r>
              <a:rPr lang="it-IT" dirty="0" smtClean="0"/>
              <a:t>dichiarazioni di variazione, </a:t>
            </a:r>
            <a:r>
              <a:rPr lang="it-IT" dirty="0"/>
              <a:t>per la rideterminazione della rendita degli immobili già censiti nel rispetto dei nuovi </a:t>
            </a:r>
            <a:r>
              <a:rPr lang="it-IT" dirty="0" smtClean="0"/>
              <a:t>criteri.</a:t>
            </a:r>
          </a:p>
          <a:p>
            <a:pPr algn="just">
              <a:lnSpc>
                <a:spcPct val="140000"/>
              </a:lnSpc>
              <a:spcAft>
                <a:spcPts val="600"/>
              </a:spcAft>
            </a:pPr>
            <a:endParaRPr lang="it-IT" dirty="0" smtClean="0">
              <a:solidFill>
                <a:srgbClr val="000066"/>
              </a:solidFill>
            </a:endParaRPr>
          </a:p>
          <a:p>
            <a:pPr algn="just">
              <a:lnSpc>
                <a:spcPct val="140000"/>
              </a:lnSpc>
              <a:spcAft>
                <a:spcPts val="600"/>
              </a:spcAft>
            </a:pPr>
            <a:endParaRPr lang="it-IT" dirty="0">
              <a:solidFill>
                <a:srgbClr val="000066"/>
              </a:solidFill>
            </a:endParaRPr>
          </a:p>
          <a:p>
            <a:pPr algn="just">
              <a:lnSpc>
                <a:spcPct val="140000"/>
              </a:lnSpc>
              <a:spcAft>
                <a:spcPts val="600"/>
              </a:spcAft>
            </a:pPr>
            <a:endParaRPr lang="it-IT" dirty="0"/>
          </a:p>
          <a:p>
            <a:pPr>
              <a:lnSpc>
                <a:spcPct val="140000"/>
              </a:lnSpc>
              <a:spcAft>
                <a:spcPts val="600"/>
              </a:spcAft>
            </a:pPr>
            <a:r>
              <a:rPr lang="it-IT" dirty="0" smtClean="0"/>
              <a:t> “</a:t>
            </a:r>
            <a:r>
              <a:rPr lang="it-IT" i="1" dirty="0">
                <a:solidFill>
                  <a:srgbClr val="000066"/>
                </a:solidFill>
                <a:uFill>
                  <a:solidFill>
                    <a:srgbClr val="C00000"/>
                  </a:solidFill>
                </a:uFill>
                <a:latin typeface="+mj-lt"/>
              </a:rPr>
              <a:t>A decorrere dal </a:t>
            </a:r>
            <a:r>
              <a:rPr lang="it-IT" i="1" dirty="0" smtClean="0">
                <a:solidFill>
                  <a:srgbClr val="000066"/>
                </a:solidFill>
                <a:uFill>
                  <a:solidFill>
                    <a:srgbClr val="C00000"/>
                  </a:solidFill>
                </a:uFill>
                <a:latin typeface="+mj-lt"/>
              </a:rPr>
              <a:t>1° </a:t>
            </a:r>
            <a:r>
              <a:rPr lang="it-IT" i="1" dirty="0">
                <a:solidFill>
                  <a:srgbClr val="000066"/>
                </a:solidFill>
                <a:uFill>
                  <a:solidFill>
                    <a:srgbClr val="C00000"/>
                  </a:solidFill>
                </a:uFill>
                <a:latin typeface="+mj-lt"/>
              </a:rPr>
              <a:t>gennaio 2016, gli </a:t>
            </a:r>
            <a:r>
              <a:rPr lang="it-IT" i="1" u="sng" dirty="0">
                <a:solidFill>
                  <a:srgbClr val="000066"/>
                </a:solidFill>
                <a:uFill>
                  <a:solidFill>
                    <a:srgbClr val="C00000"/>
                  </a:solidFill>
                </a:uFill>
                <a:latin typeface="+mj-lt"/>
              </a:rPr>
              <a:t>intestatari catastali degli immobili </a:t>
            </a:r>
            <a:r>
              <a:rPr lang="it-IT" i="1" dirty="0">
                <a:solidFill>
                  <a:srgbClr val="000066"/>
                </a:solidFill>
                <a:uFill>
                  <a:solidFill>
                    <a:srgbClr val="C00000"/>
                  </a:solidFill>
                </a:uFill>
                <a:latin typeface="+mj-lt"/>
              </a:rPr>
              <a:t>di cui al comma 21 </a:t>
            </a:r>
            <a:r>
              <a:rPr lang="it-IT" i="1" u="sng" dirty="0">
                <a:solidFill>
                  <a:srgbClr val="000066"/>
                </a:solidFill>
                <a:uFill>
                  <a:solidFill>
                    <a:srgbClr val="C00000"/>
                  </a:solidFill>
                </a:uFill>
                <a:latin typeface="+mj-lt"/>
              </a:rPr>
              <a:t>possono presentare atti di aggiornamento </a:t>
            </a:r>
            <a:r>
              <a:rPr lang="it-IT" i="1" dirty="0">
                <a:solidFill>
                  <a:srgbClr val="000066"/>
                </a:solidFill>
                <a:uFill>
                  <a:solidFill>
                    <a:srgbClr val="C00000"/>
                  </a:solidFill>
                </a:uFill>
                <a:latin typeface="+mj-lt"/>
              </a:rPr>
              <a:t>ai sensi del regolamento di cui al decreto del Ministro delle finanze 19 aprile 1994, n. 701, </a:t>
            </a:r>
            <a:r>
              <a:rPr lang="it-IT" i="1" u="sng" dirty="0">
                <a:solidFill>
                  <a:srgbClr val="000066"/>
                </a:solidFill>
                <a:uFill>
                  <a:solidFill>
                    <a:srgbClr val="C00000"/>
                  </a:solidFill>
                </a:uFill>
                <a:latin typeface="+mj-lt"/>
              </a:rPr>
              <a:t>per la rideterminazione della rendita catastale degli immobili già censiti nel rispetto dei criteri di cui al medesimo comma 21</a:t>
            </a:r>
            <a:r>
              <a:rPr lang="it-IT" dirty="0"/>
              <a:t>”. </a:t>
            </a:r>
          </a:p>
        </p:txBody>
      </p:sp>
      <p:sp>
        <p:nvSpPr>
          <p:cNvPr id="6" name="Rettangolo 5"/>
          <p:cNvSpPr/>
          <p:nvPr/>
        </p:nvSpPr>
        <p:spPr>
          <a:xfrm>
            <a:off x="670918" y="3137773"/>
            <a:ext cx="7848774" cy="723275"/>
          </a:xfrm>
          <a:prstGeom prst="rect">
            <a:avLst/>
          </a:prstGeom>
        </p:spPr>
        <p:txBody>
          <a:bodyPr wrap="square">
            <a:spAutoFit/>
          </a:bodyPr>
          <a:lstStyle/>
          <a:p>
            <a:pPr algn="ctr" fontAlgn="base">
              <a:spcBef>
                <a:spcPct val="0"/>
              </a:spcBef>
              <a:spcAft>
                <a:spcPts val="600"/>
              </a:spcAft>
            </a:pPr>
            <a:r>
              <a:rPr lang="it-IT" dirty="0">
                <a:solidFill>
                  <a:srgbClr val="000066"/>
                </a:solidFill>
              </a:rPr>
              <a:t>Art. 1, </a:t>
            </a:r>
            <a:r>
              <a:rPr lang="it-IT" b="1" dirty="0">
                <a:solidFill>
                  <a:srgbClr val="000066"/>
                </a:solidFill>
              </a:rPr>
              <a:t>comma </a:t>
            </a:r>
            <a:r>
              <a:rPr lang="it-IT" b="1" dirty="0" smtClean="0">
                <a:solidFill>
                  <a:srgbClr val="000066"/>
                </a:solidFill>
              </a:rPr>
              <a:t>22</a:t>
            </a:r>
            <a:r>
              <a:rPr lang="it-IT" dirty="0" smtClean="0">
                <a:solidFill>
                  <a:srgbClr val="000066"/>
                </a:solidFill>
              </a:rPr>
              <a:t>, </a:t>
            </a:r>
            <a:r>
              <a:rPr lang="it-IT" dirty="0">
                <a:solidFill>
                  <a:srgbClr val="000066"/>
                </a:solidFill>
              </a:rPr>
              <a:t>della Legge 28 dicembre 2015, n. </a:t>
            </a:r>
            <a:r>
              <a:rPr lang="it-IT" dirty="0" smtClean="0">
                <a:solidFill>
                  <a:srgbClr val="000066"/>
                </a:solidFill>
              </a:rPr>
              <a:t>208</a:t>
            </a:r>
          </a:p>
          <a:p>
            <a:pPr algn="ctr" fontAlgn="base">
              <a:spcBef>
                <a:spcPct val="0"/>
              </a:spcBef>
              <a:spcAft>
                <a:spcPts val="600"/>
              </a:spcAft>
            </a:pPr>
            <a:r>
              <a:rPr lang="it-IT" dirty="0" smtClean="0">
                <a:solidFill>
                  <a:srgbClr val="000066"/>
                </a:solidFill>
              </a:rPr>
              <a:t>****</a:t>
            </a:r>
          </a:p>
        </p:txBody>
      </p:sp>
    </p:spTree>
    <p:extLst>
      <p:ext uri="{BB962C8B-B14F-4D97-AF65-F5344CB8AC3E}">
        <p14:creationId xmlns:p14="http://schemas.microsoft.com/office/powerpoint/2010/main" val="3190436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683568" y="4883793"/>
            <a:ext cx="7704856" cy="792088"/>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lumMod val="85000"/>
                </a:schemeClr>
              </a:solidFill>
            </a:endParaRPr>
          </a:p>
        </p:txBody>
      </p:sp>
      <p:sp>
        <p:nvSpPr>
          <p:cNvPr id="2" name="Rettangolo 1"/>
          <p:cNvSpPr/>
          <p:nvPr/>
        </p:nvSpPr>
        <p:spPr>
          <a:xfrm>
            <a:off x="1115616" y="3875681"/>
            <a:ext cx="6768752" cy="79208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lumMod val="85000"/>
                </a:schemeClr>
              </a:solidFill>
            </a:endParaRPr>
          </a:p>
        </p:txBody>
      </p:sp>
      <p:sp>
        <p:nvSpPr>
          <p:cNvPr id="5" name="Titolo 1"/>
          <p:cNvSpPr txBox="1">
            <a:spLocks/>
          </p:cNvSpPr>
          <p:nvPr/>
        </p:nvSpPr>
        <p:spPr>
          <a:xfrm>
            <a:off x="2454671" y="116632"/>
            <a:ext cx="6293793" cy="432048"/>
          </a:xfrm>
          <a:prstGeom prst="rect">
            <a:avLst/>
          </a:prstGeom>
        </p:spPr>
        <p:txBody>
          <a:bodyPr vert="horz" lIns="91440" tIns="45720" rIns="91440" bIns="45720" rtlCol="0" anchor="ctr">
            <a:noAutofit/>
          </a:bodyPr>
          <a:lstStyle>
            <a:lvl1pPr algn="r" defTabSz="914400" rtl="0" eaLnBrk="1" latinLnBrk="0" hangingPunct="1">
              <a:spcBef>
                <a:spcPct val="0"/>
              </a:spcBef>
              <a:buNone/>
              <a:defRPr sz="2000" kern="1200">
                <a:solidFill>
                  <a:schemeClr val="tx1"/>
                </a:solidFill>
                <a:latin typeface="Times New Roman" pitchFamily="18" charset="0"/>
                <a:ea typeface="+mj-ea"/>
                <a:cs typeface="Times New Roman" pitchFamily="18" charset="0"/>
              </a:defRPr>
            </a:lvl1pPr>
          </a:lstStyle>
          <a:p>
            <a:pPr>
              <a:lnSpc>
                <a:spcPts val="1900"/>
              </a:lnSpc>
            </a:pPr>
            <a:r>
              <a:rPr lang="it-IT" b="1" dirty="0">
                <a:solidFill>
                  <a:srgbClr val="E46C0A"/>
                </a:solidFill>
                <a:latin typeface="+mj-lt"/>
                <a:ea typeface="Verdana" panose="020B0604030504040204" pitchFamily="34" charset="0"/>
                <a:cs typeface="Verdana" panose="020B0604030504040204" pitchFamily="34" charset="0"/>
              </a:rPr>
              <a:t>Variazioni </a:t>
            </a:r>
            <a:r>
              <a:rPr lang="it-IT" b="1" dirty="0" smtClean="0">
                <a:solidFill>
                  <a:srgbClr val="E46C0A"/>
                </a:solidFill>
                <a:latin typeface="+mj-lt"/>
                <a:ea typeface="Verdana" panose="020B0604030504040204" pitchFamily="34" charset="0"/>
                <a:cs typeface="Verdana" panose="020B0604030504040204" pitchFamily="34" charset="0"/>
              </a:rPr>
              <a:t>per </a:t>
            </a:r>
            <a:r>
              <a:rPr lang="it-IT" b="1" dirty="0">
                <a:solidFill>
                  <a:srgbClr val="E46C0A"/>
                </a:solidFill>
                <a:latin typeface="+mj-lt"/>
                <a:ea typeface="Verdana" panose="020B0604030504040204" pitchFamily="34" charset="0"/>
                <a:cs typeface="Verdana" panose="020B0604030504040204" pitchFamily="34" charset="0"/>
              </a:rPr>
              <a:t>"</a:t>
            </a:r>
            <a:r>
              <a:rPr lang="it-IT" b="1" i="1" dirty="0">
                <a:solidFill>
                  <a:srgbClr val="E46C0A"/>
                </a:solidFill>
                <a:latin typeface="+mj-lt"/>
                <a:ea typeface="Verdana" panose="020B0604030504040204" pitchFamily="34" charset="0"/>
                <a:cs typeface="Verdana" panose="020B0604030504040204" pitchFamily="34" charset="0"/>
              </a:rPr>
              <a:t>scorporo </a:t>
            </a:r>
            <a:r>
              <a:rPr lang="it-IT" b="1" i="1" dirty="0" smtClean="0">
                <a:solidFill>
                  <a:srgbClr val="E46C0A"/>
                </a:solidFill>
                <a:latin typeface="+mj-lt"/>
                <a:ea typeface="Verdana" panose="020B0604030504040204" pitchFamily="34" charset="0"/>
                <a:cs typeface="Verdana" panose="020B0604030504040204" pitchFamily="34" charset="0"/>
              </a:rPr>
              <a:t>delle componenti impiantistiche</a:t>
            </a:r>
            <a:r>
              <a:rPr lang="it-IT" b="1" dirty="0" smtClean="0">
                <a:solidFill>
                  <a:srgbClr val="E46C0A"/>
                </a:solidFill>
                <a:latin typeface="+mj-lt"/>
                <a:ea typeface="Verdana" panose="020B0604030504040204" pitchFamily="34" charset="0"/>
                <a:cs typeface="Verdana" panose="020B0604030504040204" pitchFamily="34" charset="0"/>
              </a:rPr>
              <a:t>"</a:t>
            </a:r>
            <a:endParaRPr lang="it-IT" b="1" dirty="0">
              <a:solidFill>
                <a:srgbClr val="E46C0A"/>
              </a:solidFill>
              <a:latin typeface="+mj-lt"/>
              <a:ea typeface="Verdana" panose="020B0604030504040204" pitchFamily="34" charset="0"/>
              <a:cs typeface="Verdana" panose="020B0604030504040204" pitchFamily="34" charset="0"/>
            </a:endParaRPr>
          </a:p>
        </p:txBody>
      </p:sp>
      <p:sp>
        <p:nvSpPr>
          <p:cNvPr id="4" name="Rettangolo 3"/>
          <p:cNvSpPr/>
          <p:nvPr/>
        </p:nvSpPr>
        <p:spPr>
          <a:xfrm>
            <a:off x="323528" y="1114691"/>
            <a:ext cx="8424936" cy="5050613"/>
          </a:xfrm>
          <a:prstGeom prst="rect">
            <a:avLst/>
          </a:prstGeom>
        </p:spPr>
        <p:txBody>
          <a:bodyPr wrap="square">
            <a:spAutoFit/>
          </a:bodyPr>
          <a:lstStyle/>
          <a:p>
            <a:pPr algn="just">
              <a:lnSpc>
                <a:spcPct val="140000"/>
              </a:lnSpc>
              <a:spcAft>
                <a:spcPts val="600"/>
              </a:spcAft>
            </a:pPr>
            <a:r>
              <a:rPr lang="it-IT" dirty="0" smtClean="0"/>
              <a:t>La </a:t>
            </a:r>
            <a:r>
              <a:rPr lang="it-IT" dirty="0"/>
              <a:t>previsione </a:t>
            </a:r>
            <a:r>
              <a:rPr lang="it-IT" dirty="0" smtClean="0"/>
              <a:t>di cui al </a:t>
            </a:r>
            <a:r>
              <a:rPr lang="it-IT" b="1" dirty="0" smtClean="0"/>
              <a:t>comma 22 </a:t>
            </a:r>
            <a:r>
              <a:rPr lang="it-IT" dirty="0" smtClean="0"/>
              <a:t>introduce </a:t>
            </a:r>
            <a:r>
              <a:rPr lang="it-IT" dirty="0"/>
              <a:t>una particolare fattispecie di dichiarazione di variazione catastale, non connessa alla realizzazione di interventi edilizi sul bene già censito in catasto, finalizzata a rideterminare la rendita catastale escludendo dalla stessa eventuali componenti impiantistiche che non sono più oggetto di stima diretta. </a:t>
            </a:r>
            <a:endParaRPr lang="it-IT" dirty="0" smtClean="0"/>
          </a:p>
          <a:p>
            <a:pPr algn="just">
              <a:lnSpc>
                <a:spcPct val="140000"/>
              </a:lnSpc>
              <a:spcAft>
                <a:spcPts val="600"/>
              </a:spcAft>
            </a:pPr>
            <a:endParaRPr lang="it-IT" dirty="0"/>
          </a:p>
          <a:p>
            <a:pPr algn="ctr">
              <a:lnSpc>
                <a:spcPct val="140000"/>
              </a:lnSpc>
              <a:spcAft>
                <a:spcPts val="1800"/>
              </a:spcAft>
            </a:pPr>
            <a:r>
              <a:rPr lang="it-IT" dirty="0" smtClean="0"/>
              <a:t>Per tale finalità, </a:t>
            </a:r>
            <a:r>
              <a:rPr lang="it-IT" dirty="0"/>
              <a:t>nella nuova procedura Docfa </a:t>
            </a:r>
            <a:r>
              <a:rPr lang="it-IT" dirty="0" smtClean="0"/>
              <a:t>4.00.3 è </a:t>
            </a:r>
            <a:r>
              <a:rPr lang="it-IT" dirty="0"/>
              <a:t>stata introdotta una </a:t>
            </a:r>
            <a:r>
              <a:rPr lang="it-IT" dirty="0" smtClean="0"/>
              <a:t>ulteriore</a:t>
            </a:r>
          </a:p>
          <a:p>
            <a:pPr algn="ctr">
              <a:lnSpc>
                <a:spcPct val="140000"/>
              </a:lnSpc>
            </a:pPr>
            <a:r>
              <a:rPr lang="it-IT" dirty="0" smtClean="0"/>
              <a:t>specifica </a:t>
            </a:r>
            <a:r>
              <a:rPr lang="it-IT" dirty="0"/>
              <a:t>tipologia di documento di variazione, </a:t>
            </a:r>
            <a:r>
              <a:rPr lang="it-IT" dirty="0" smtClean="0"/>
              <a:t>denominata</a:t>
            </a:r>
          </a:p>
          <a:p>
            <a:pPr algn="ctr">
              <a:lnSpc>
                <a:spcPct val="140000"/>
              </a:lnSpc>
              <a:spcAft>
                <a:spcPts val="1800"/>
              </a:spcAft>
            </a:pPr>
            <a:r>
              <a:rPr lang="it-IT" dirty="0" smtClean="0"/>
              <a:t>“</a:t>
            </a:r>
            <a:r>
              <a:rPr lang="it-IT" b="1" i="1" dirty="0"/>
              <a:t>Dichiarazione resa ai sensi dell’art. 1, comma 22, L. n. 208/2015</a:t>
            </a:r>
            <a:r>
              <a:rPr lang="it-IT" dirty="0" smtClean="0"/>
              <a:t>”</a:t>
            </a:r>
          </a:p>
          <a:p>
            <a:pPr algn="ctr">
              <a:lnSpc>
                <a:spcPct val="140000"/>
              </a:lnSpc>
            </a:pPr>
            <a:r>
              <a:rPr lang="it-IT" dirty="0" smtClean="0"/>
              <a:t>a </a:t>
            </a:r>
            <a:r>
              <a:rPr lang="it-IT" dirty="0"/>
              <a:t>cui è automaticamente connessa la </a:t>
            </a:r>
            <a:r>
              <a:rPr lang="it-IT" dirty="0" smtClean="0"/>
              <a:t>causale</a:t>
            </a:r>
          </a:p>
          <a:p>
            <a:pPr algn="ctr">
              <a:lnSpc>
                <a:spcPct val="140000"/>
              </a:lnSpc>
              <a:spcAft>
                <a:spcPts val="600"/>
              </a:spcAft>
            </a:pPr>
            <a:r>
              <a:rPr lang="it-IT" b="1" dirty="0" smtClean="0"/>
              <a:t>“</a:t>
            </a:r>
            <a:r>
              <a:rPr lang="it-IT" b="1" i="1" dirty="0"/>
              <a:t>Rideterminazione della rendita ai sensi dell’art. 1, comma 22, L. n. 208/2015</a:t>
            </a:r>
            <a:r>
              <a:rPr lang="it-IT" b="1" dirty="0" smtClean="0"/>
              <a:t>”</a:t>
            </a:r>
          </a:p>
          <a:p>
            <a:pPr algn="ctr">
              <a:lnSpc>
                <a:spcPct val="140000"/>
              </a:lnSpc>
              <a:spcAft>
                <a:spcPts val="600"/>
              </a:spcAft>
            </a:pPr>
            <a:endParaRPr lang="it-IT" dirty="0" smtClean="0"/>
          </a:p>
        </p:txBody>
      </p:sp>
    </p:spTree>
    <p:extLst>
      <p:ext uri="{BB962C8B-B14F-4D97-AF65-F5344CB8AC3E}">
        <p14:creationId xmlns:p14="http://schemas.microsoft.com/office/powerpoint/2010/main" val="1948183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2454671" y="116632"/>
            <a:ext cx="6293793" cy="432048"/>
          </a:xfrm>
          <a:prstGeom prst="rect">
            <a:avLst/>
          </a:prstGeom>
        </p:spPr>
        <p:txBody>
          <a:bodyPr vert="horz" lIns="91440" tIns="45720" rIns="91440" bIns="45720" rtlCol="0" anchor="ctr">
            <a:noAutofit/>
          </a:bodyPr>
          <a:lstStyle>
            <a:lvl1pPr algn="r" defTabSz="914400" rtl="0" eaLnBrk="1" latinLnBrk="0" hangingPunct="1">
              <a:spcBef>
                <a:spcPct val="0"/>
              </a:spcBef>
              <a:buNone/>
              <a:defRPr sz="2000" kern="1200">
                <a:solidFill>
                  <a:schemeClr val="tx1"/>
                </a:solidFill>
                <a:latin typeface="Times New Roman" pitchFamily="18" charset="0"/>
                <a:ea typeface="+mj-ea"/>
                <a:cs typeface="Times New Roman" pitchFamily="18" charset="0"/>
              </a:defRPr>
            </a:lvl1pPr>
          </a:lstStyle>
          <a:p>
            <a:pPr>
              <a:lnSpc>
                <a:spcPts val="1900"/>
              </a:lnSpc>
            </a:pPr>
            <a:r>
              <a:rPr lang="it-IT" b="1" dirty="0">
                <a:solidFill>
                  <a:srgbClr val="E46C0A"/>
                </a:solidFill>
                <a:latin typeface="+mj-lt"/>
                <a:ea typeface="Verdana" panose="020B0604030504040204" pitchFamily="34" charset="0"/>
                <a:cs typeface="Verdana" panose="020B0604030504040204" pitchFamily="34" charset="0"/>
              </a:rPr>
              <a:t>Variazioni </a:t>
            </a:r>
            <a:r>
              <a:rPr lang="it-IT" b="1" dirty="0" smtClean="0">
                <a:solidFill>
                  <a:srgbClr val="E46C0A"/>
                </a:solidFill>
                <a:latin typeface="+mj-lt"/>
                <a:ea typeface="Verdana" panose="020B0604030504040204" pitchFamily="34" charset="0"/>
                <a:cs typeface="Verdana" panose="020B0604030504040204" pitchFamily="34" charset="0"/>
              </a:rPr>
              <a:t>per </a:t>
            </a:r>
            <a:r>
              <a:rPr lang="it-IT" b="1" dirty="0">
                <a:solidFill>
                  <a:srgbClr val="E46C0A"/>
                </a:solidFill>
                <a:latin typeface="+mj-lt"/>
                <a:ea typeface="Verdana" panose="020B0604030504040204" pitchFamily="34" charset="0"/>
                <a:cs typeface="Verdana" panose="020B0604030504040204" pitchFamily="34" charset="0"/>
              </a:rPr>
              <a:t>"</a:t>
            </a:r>
            <a:r>
              <a:rPr lang="it-IT" b="1" i="1" dirty="0">
                <a:solidFill>
                  <a:srgbClr val="E46C0A"/>
                </a:solidFill>
                <a:latin typeface="+mj-lt"/>
                <a:ea typeface="Verdana" panose="020B0604030504040204" pitchFamily="34" charset="0"/>
                <a:cs typeface="Verdana" panose="020B0604030504040204" pitchFamily="34" charset="0"/>
              </a:rPr>
              <a:t>scorporo </a:t>
            </a:r>
            <a:r>
              <a:rPr lang="it-IT" b="1" i="1" dirty="0" smtClean="0">
                <a:solidFill>
                  <a:srgbClr val="E46C0A"/>
                </a:solidFill>
                <a:latin typeface="+mj-lt"/>
                <a:ea typeface="Verdana" panose="020B0604030504040204" pitchFamily="34" charset="0"/>
                <a:cs typeface="Verdana" panose="020B0604030504040204" pitchFamily="34" charset="0"/>
              </a:rPr>
              <a:t>delle componenti impiantistiche</a:t>
            </a:r>
            <a:r>
              <a:rPr lang="it-IT" b="1" dirty="0" smtClean="0">
                <a:solidFill>
                  <a:srgbClr val="E46C0A"/>
                </a:solidFill>
                <a:latin typeface="+mj-lt"/>
                <a:ea typeface="Verdana" panose="020B0604030504040204" pitchFamily="34" charset="0"/>
                <a:cs typeface="Verdana" panose="020B0604030504040204" pitchFamily="34" charset="0"/>
              </a:rPr>
              <a:t>"</a:t>
            </a:r>
            <a:endParaRPr lang="it-IT" b="1" dirty="0">
              <a:solidFill>
                <a:srgbClr val="E46C0A"/>
              </a:solidFill>
              <a:latin typeface="+mj-lt"/>
              <a:ea typeface="Verdana" panose="020B0604030504040204" pitchFamily="34" charset="0"/>
              <a:cs typeface="Verdana" panose="020B0604030504040204" pitchFamily="34" charset="0"/>
            </a:endParaRPr>
          </a:p>
        </p:txBody>
      </p:sp>
      <p:sp>
        <p:nvSpPr>
          <p:cNvPr id="4" name="CasellaDiTesto 3"/>
          <p:cNvSpPr txBox="1"/>
          <p:nvPr/>
        </p:nvSpPr>
        <p:spPr>
          <a:xfrm>
            <a:off x="395536" y="1268760"/>
            <a:ext cx="8424936" cy="2092881"/>
          </a:xfrm>
          <a:prstGeom prst="rect">
            <a:avLst/>
          </a:prstGeom>
          <a:noFill/>
        </p:spPr>
        <p:txBody>
          <a:bodyPr wrap="square" rtlCol="0">
            <a:spAutoFit/>
          </a:bodyPr>
          <a:lstStyle/>
          <a:p>
            <a:pPr algn="just">
              <a:spcAft>
                <a:spcPts val="2400"/>
              </a:spcAft>
            </a:pPr>
            <a:r>
              <a:rPr lang="it-IT" u="sng" dirty="0">
                <a:uFill>
                  <a:solidFill>
                    <a:srgbClr val="C00000"/>
                  </a:solidFill>
                </a:uFill>
                <a:latin typeface="+mj-lt"/>
              </a:rPr>
              <a:t>A far data dal 1° febbraio 2016, le variazioni ex comma 22 devono essere redatte obbligatoriamente con la nuova versione Docfa 4.00.3 </a:t>
            </a:r>
          </a:p>
          <a:p>
            <a:pPr algn="just">
              <a:spcAft>
                <a:spcPts val="2400"/>
              </a:spcAft>
            </a:pPr>
            <a:r>
              <a:rPr lang="it-IT" dirty="0" smtClean="0"/>
              <a:t>Le variazioni per </a:t>
            </a:r>
            <a:r>
              <a:rPr lang="it-IT" i="1" dirty="0">
                <a:latin typeface="Times New Roman" panose="02020603050405020304" pitchFamily="18" charset="0"/>
                <a:cs typeface="Times New Roman" panose="02020603050405020304" pitchFamily="18" charset="0"/>
              </a:rPr>
              <a:t>"scorporo degli </a:t>
            </a:r>
            <a:r>
              <a:rPr lang="it-IT" i="1" dirty="0" smtClean="0">
                <a:latin typeface="Times New Roman" panose="02020603050405020304" pitchFamily="18" charset="0"/>
                <a:cs typeface="Times New Roman" panose="02020603050405020304" pitchFamily="18" charset="0"/>
              </a:rPr>
              <a:t>impianti" </a:t>
            </a:r>
            <a:r>
              <a:rPr lang="it-IT" dirty="0" smtClean="0"/>
              <a:t>(ex comma 22) dovranno prendere in considerazione </a:t>
            </a:r>
            <a:r>
              <a:rPr lang="it-IT" u="sng" dirty="0">
                <a:uFill>
                  <a:solidFill>
                    <a:srgbClr val="C00000"/>
                  </a:solidFill>
                </a:uFill>
                <a:latin typeface="+mj-lt"/>
              </a:rPr>
              <a:t>una unità immobiliare per ciascun atto di aggiornamento</a:t>
            </a:r>
            <a:r>
              <a:rPr lang="it-IT" u="sng" dirty="0" smtClean="0"/>
              <a:t>.</a:t>
            </a:r>
          </a:p>
          <a:p>
            <a:pPr algn="just">
              <a:spcAft>
                <a:spcPts val="1200"/>
              </a:spcAft>
            </a:pPr>
            <a:r>
              <a:rPr lang="it-IT" dirty="0"/>
              <a:t>P</a:t>
            </a:r>
            <a:r>
              <a:rPr lang="it-IT" dirty="0" smtClean="0"/>
              <a:t>er la compilazione del </a:t>
            </a:r>
            <a:r>
              <a:rPr lang="it-IT" i="1" dirty="0">
                <a:latin typeface="Times New Roman" panose="02020603050405020304" pitchFamily="18" charset="0"/>
                <a:cs typeface="Times New Roman" panose="02020603050405020304" pitchFamily="18" charset="0"/>
              </a:rPr>
              <a:t>Quadro B – Dati generali </a:t>
            </a:r>
            <a:r>
              <a:rPr lang="it-IT" dirty="0" smtClean="0"/>
              <a:t>del </a:t>
            </a:r>
            <a:r>
              <a:rPr lang="it-IT" i="1" dirty="0">
                <a:latin typeface="Times New Roman" panose="02020603050405020304" pitchFamily="18" charset="0"/>
                <a:cs typeface="Times New Roman" panose="02020603050405020304" pitchFamily="18" charset="0"/>
              </a:rPr>
              <a:t>M</a:t>
            </a:r>
            <a:r>
              <a:rPr lang="it-IT" i="1" dirty="0" smtClean="0">
                <a:latin typeface="Times New Roman" panose="02020603050405020304" pitchFamily="18" charset="0"/>
                <a:cs typeface="Times New Roman" panose="02020603050405020304" pitchFamily="18" charset="0"/>
              </a:rPr>
              <a:t>odello D</a:t>
            </a:r>
            <a:r>
              <a:rPr lang="it-IT" i="1" dirty="0" smtClean="0"/>
              <a:t>:</a:t>
            </a:r>
            <a:endParaRPr lang="it-IT" dirty="0"/>
          </a:p>
        </p:txBody>
      </p:sp>
      <p:sp>
        <p:nvSpPr>
          <p:cNvPr id="6" name="Rettangolo 5"/>
          <p:cNvSpPr/>
          <p:nvPr/>
        </p:nvSpPr>
        <p:spPr>
          <a:xfrm>
            <a:off x="539552" y="3573016"/>
            <a:ext cx="4032448" cy="2677656"/>
          </a:xfrm>
          <a:prstGeom prst="rect">
            <a:avLst/>
          </a:prstGeom>
        </p:spPr>
        <p:txBody>
          <a:bodyPr wrap="square">
            <a:spAutoFit/>
          </a:bodyPr>
          <a:lstStyle/>
          <a:p>
            <a:pPr marL="285750" indent="-285750">
              <a:spcAft>
                <a:spcPts val="2400"/>
              </a:spcAft>
              <a:buFont typeface="Wingdings" panose="05000000000000000000" pitchFamily="2" charset="2"/>
              <a:buChar char="ü"/>
            </a:pPr>
            <a:r>
              <a:rPr lang="it-IT" sz="1600" dirty="0" smtClean="0"/>
              <a:t>nella Sezione </a:t>
            </a:r>
            <a:r>
              <a:rPr lang="it-IT" sz="1600" i="1" dirty="0" smtClean="0">
                <a:latin typeface="Times New Roman" panose="02020603050405020304" pitchFamily="18" charset="0"/>
                <a:cs typeface="Times New Roman" panose="02020603050405020304" pitchFamily="18" charset="0"/>
              </a:rPr>
              <a:t>"Tipo mappale" </a:t>
            </a:r>
            <a:r>
              <a:rPr lang="it-IT" sz="1600" dirty="0"/>
              <a:t>non </a:t>
            </a:r>
            <a:r>
              <a:rPr lang="it-IT" sz="1600" dirty="0" smtClean="0"/>
              <a:t>è necessario indicare alcun dato (protocollo e data) </a:t>
            </a:r>
            <a:endParaRPr lang="it-IT" sz="1600" dirty="0"/>
          </a:p>
          <a:p>
            <a:pPr marL="285750" indent="-285750">
              <a:spcAft>
                <a:spcPts val="2400"/>
              </a:spcAft>
              <a:buFont typeface="Wingdings" panose="05000000000000000000" pitchFamily="2" charset="2"/>
              <a:buChar char="ü"/>
            </a:pPr>
            <a:r>
              <a:rPr lang="it-IT" sz="1600" dirty="0" smtClean="0"/>
              <a:t>nella Sezione </a:t>
            </a:r>
            <a:r>
              <a:rPr lang="it-IT" sz="1600" i="1" dirty="0" smtClean="0">
                <a:latin typeface="Times New Roman" panose="02020603050405020304" pitchFamily="18" charset="0"/>
                <a:cs typeface="Times New Roman" panose="02020603050405020304" pitchFamily="18" charset="0"/>
              </a:rPr>
              <a:t>"Unità Immobiliari" </a:t>
            </a:r>
            <a:r>
              <a:rPr lang="it-IT" sz="1600" dirty="0" smtClean="0"/>
              <a:t>dovrà essere </a:t>
            </a:r>
            <a:r>
              <a:rPr lang="it-IT" sz="1600" dirty="0"/>
              <a:t>indicata </a:t>
            </a:r>
            <a:r>
              <a:rPr lang="it-IT" sz="1600" dirty="0" smtClean="0"/>
              <a:t>una </a:t>
            </a:r>
            <a:r>
              <a:rPr lang="it-IT" sz="1600" dirty="0"/>
              <a:t>sola </a:t>
            </a:r>
            <a:r>
              <a:rPr lang="it-IT" sz="1600" dirty="0" err="1"/>
              <a:t>u.i.u</a:t>
            </a:r>
            <a:r>
              <a:rPr lang="it-IT" sz="1600" dirty="0"/>
              <a:t>. </a:t>
            </a:r>
            <a:r>
              <a:rPr lang="it-IT" sz="1600" dirty="0" smtClean="0"/>
              <a:t>in variazione</a:t>
            </a:r>
            <a:endParaRPr lang="it-IT" sz="1600" dirty="0"/>
          </a:p>
          <a:p>
            <a:pPr marL="285750" indent="-285750">
              <a:spcAft>
                <a:spcPts val="1200"/>
              </a:spcAft>
              <a:buFont typeface="Wingdings" panose="05000000000000000000" pitchFamily="2" charset="2"/>
              <a:buChar char="ü"/>
            </a:pPr>
            <a:r>
              <a:rPr lang="it-IT" sz="1600" dirty="0" smtClean="0"/>
              <a:t>nella Sezione </a:t>
            </a:r>
            <a:r>
              <a:rPr lang="it-IT" sz="1600" i="1" dirty="0" smtClean="0">
                <a:latin typeface="Times New Roman" panose="02020603050405020304" pitchFamily="18" charset="0"/>
                <a:cs typeface="Times New Roman" panose="02020603050405020304" pitchFamily="18" charset="0"/>
              </a:rPr>
              <a:t>"Unità derivate" </a:t>
            </a:r>
            <a:r>
              <a:rPr lang="it-IT" sz="1600" dirty="0"/>
              <a:t>dovrà essere indicata una sola </a:t>
            </a:r>
            <a:r>
              <a:rPr lang="it-IT" sz="1600" dirty="0" err="1"/>
              <a:t>u.i.u</a:t>
            </a:r>
            <a:r>
              <a:rPr lang="it-IT" sz="1600" dirty="0"/>
              <a:t>. in categoria a destinazione speciale e particolare </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274" y="4293096"/>
            <a:ext cx="2160000" cy="1003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274" y="5480498"/>
            <a:ext cx="2160000" cy="900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reccia a destra 8"/>
          <p:cNvSpPr/>
          <p:nvPr/>
        </p:nvSpPr>
        <p:spPr bwMode="auto">
          <a:xfrm>
            <a:off x="4599233" y="4446959"/>
            <a:ext cx="288032" cy="695334"/>
          </a:xfrm>
          <a:prstGeom prst="rightArrow">
            <a:avLst/>
          </a:prstGeom>
          <a:solidFill>
            <a:schemeClr val="bg1"/>
          </a:solidFill>
          <a:ln w="3175" cap="flat" cmpd="sng" algn="ctr">
            <a:solidFill>
              <a:srgbClr val="FF0000"/>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it-IT">
              <a:ln w="3175">
                <a:solidFill>
                  <a:schemeClr val="tx1"/>
                </a:solidFill>
              </a:ln>
              <a:latin typeface="Arial" pitchFamily="34" charset="0"/>
            </a:endParaRPr>
          </a:p>
        </p:txBody>
      </p:sp>
      <p:sp>
        <p:nvSpPr>
          <p:cNvPr id="10" name="Freccia a destra 9"/>
          <p:cNvSpPr/>
          <p:nvPr/>
        </p:nvSpPr>
        <p:spPr bwMode="auto">
          <a:xfrm>
            <a:off x="4599233" y="5583246"/>
            <a:ext cx="288032" cy="695334"/>
          </a:xfrm>
          <a:prstGeom prst="rightArrow">
            <a:avLst/>
          </a:prstGeom>
          <a:solidFill>
            <a:schemeClr val="bg1"/>
          </a:solidFill>
          <a:ln w="3175" cap="flat" cmpd="sng" algn="ctr">
            <a:solidFill>
              <a:srgbClr val="FF0000"/>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it-IT">
              <a:ln w="3175">
                <a:solidFill>
                  <a:schemeClr val="tx1"/>
                </a:solidFill>
              </a:ln>
              <a:latin typeface="Arial" pitchFamily="34" charset="0"/>
            </a:endParaRPr>
          </a:p>
        </p:txBody>
      </p:sp>
      <p:pic>
        <p:nvPicPr>
          <p:cNvPr id="1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5274" y="3550595"/>
            <a:ext cx="3573190" cy="501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Freccia a destra 11"/>
          <p:cNvSpPr/>
          <p:nvPr/>
        </p:nvSpPr>
        <p:spPr bwMode="auto">
          <a:xfrm>
            <a:off x="4572000" y="3453746"/>
            <a:ext cx="288032" cy="695334"/>
          </a:xfrm>
          <a:prstGeom prst="rightArrow">
            <a:avLst/>
          </a:prstGeom>
          <a:solidFill>
            <a:schemeClr val="bg1"/>
          </a:solidFill>
          <a:ln w="3175" cap="flat" cmpd="sng" algn="ctr">
            <a:solidFill>
              <a:srgbClr val="FF0000"/>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it-IT">
              <a:ln w="3175">
                <a:solidFill>
                  <a:schemeClr val="tx1"/>
                </a:solidFill>
              </a:ln>
              <a:latin typeface="Arial" pitchFamily="34" charset="0"/>
            </a:endParaRPr>
          </a:p>
        </p:txBody>
      </p:sp>
      <p:sp>
        <p:nvSpPr>
          <p:cNvPr id="15" name="Rettangolo 14"/>
          <p:cNvSpPr/>
          <p:nvPr/>
        </p:nvSpPr>
        <p:spPr>
          <a:xfrm>
            <a:off x="395536" y="764704"/>
            <a:ext cx="6480720" cy="369332"/>
          </a:xfrm>
          <a:prstGeom prst="rect">
            <a:avLst/>
          </a:prstGeom>
        </p:spPr>
        <p:txBody>
          <a:bodyPr wrap="square">
            <a:spAutoFit/>
          </a:bodyPr>
          <a:lstStyle/>
          <a:p>
            <a:r>
              <a:rPr lang="it-IT" b="1" dirty="0" smtClean="0"/>
              <a:t>REDAZIONE DELLA DICHIARAZIONE DI VARIAZIONE </a:t>
            </a:r>
            <a:endParaRPr lang="it-IT" b="1" dirty="0"/>
          </a:p>
        </p:txBody>
      </p:sp>
    </p:spTree>
    <p:extLst>
      <p:ext uri="{BB962C8B-B14F-4D97-AF65-F5344CB8AC3E}">
        <p14:creationId xmlns:p14="http://schemas.microsoft.com/office/powerpoint/2010/main" val="1567267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2454671" y="116632"/>
            <a:ext cx="6293793" cy="432048"/>
          </a:xfrm>
          <a:prstGeom prst="rect">
            <a:avLst/>
          </a:prstGeom>
        </p:spPr>
        <p:txBody>
          <a:bodyPr vert="horz" lIns="91440" tIns="45720" rIns="91440" bIns="45720" rtlCol="0" anchor="ctr">
            <a:noAutofit/>
          </a:bodyPr>
          <a:lstStyle>
            <a:lvl1pPr algn="r" defTabSz="914400" rtl="0" eaLnBrk="1" latinLnBrk="0" hangingPunct="1">
              <a:spcBef>
                <a:spcPct val="0"/>
              </a:spcBef>
              <a:buNone/>
              <a:defRPr sz="2000" kern="1200">
                <a:solidFill>
                  <a:schemeClr val="tx1"/>
                </a:solidFill>
                <a:latin typeface="Times New Roman" pitchFamily="18" charset="0"/>
                <a:ea typeface="+mj-ea"/>
                <a:cs typeface="Times New Roman" pitchFamily="18" charset="0"/>
              </a:defRPr>
            </a:lvl1pPr>
          </a:lstStyle>
          <a:p>
            <a:pPr>
              <a:lnSpc>
                <a:spcPts val="1900"/>
              </a:lnSpc>
            </a:pPr>
            <a:r>
              <a:rPr lang="it-IT" b="1" dirty="0">
                <a:solidFill>
                  <a:srgbClr val="E46C0A"/>
                </a:solidFill>
                <a:latin typeface="+mj-lt"/>
                <a:ea typeface="Verdana" panose="020B0604030504040204" pitchFamily="34" charset="0"/>
                <a:cs typeface="Verdana" panose="020B0604030504040204" pitchFamily="34" charset="0"/>
              </a:rPr>
              <a:t>Variazioni </a:t>
            </a:r>
            <a:r>
              <a:rPr lang="it-IT" b="1" dirty="0" smtClean="0">
                <a:solidFill>
                  <a:srgbClr val="E46C0A"/>
                </a:solidFill>
                <a:latin typeface="+mj-lt"/>
                <a:ea typeface="Verdana" panose="020B0604030504040204" pitchFamily="34" charset="0"/>
                <a:cs typeface="Verdana" panose="020B0604030504040204" pitchFamily="34" charset="0"/>
              </a:rPr>
              <a:t>per </a:t>
            </a:r>
            <a:r>
              <a:rPr lang="it-IT" b="1" dirty="0">
                <a:solidFill>
                  <a:srgbClr val="E46C0A"/>
                </a:solidFill>
                <a:latin typeface="+mj-lt"/>
                <a:ea typeface="Verdana" panose="020B0604030504040204" pitchFamily="34" charset="0"/>
                <a:cs typeface="Verdana" panose="020B0604030504040204" pitchFamily="34" charset="0"/>
              </a:rPr>
              <a:t>"</a:t>
            </a:r>
            <a:r>
              <a:rPr lang="it-IT" b="1" i="1" dirty="0">
                <a:solidFill>
                  <a:srgbClr val="E46C0A"/>
                </a:solidFill>
                <a:latin typeface="+mj-lt"/>
                <a:ea typeface="Verdana" panose="020B0604030504040204" pitchFamily="34" charset="0"/>
                <a:cs typeface="Verdana" panose="020B0604030504040204" pitchFamily="34" charset="0"/>
              </a:rPr>
              <a:t>scorporo </a:t>
            </a:r>
            <a:r>
              <a:rPr lang="it-IT" b="1" i="1" dirty="0" smtClean="0">
                <a:solidFill>
                  <a:srgbClr val="E46C0A"/>
                </a:solidFill>
                <a:latin typeface="+mj-lt"/>
                <a:ea typeface="Verdana" panose="020B0604030504040204" pitchFamily="34" charset="0"/>
                <a:cs typeface="Verdana" panose="020B0604030504040204" pitchFamily="34" charset="0"/>
              </a:rPr>
              <a:t>delle componenti impiantistiche</a:t>
            </a:r>
            <a:r>
              <a:rPr lang="it-IT" b="1" dirty="0" smtClean="0">
                <a:solidFill>
                  <a:srgbClr val="E46C0A"/>
                </a:solidFill>
                <a:latin typeface="+mj-lt"/>
                <a:ea typeface="Verdana" panose="020B0604030504040204" pitchFamily="34" charset="0"/>
                <a:cs typeface="Verdana" panose="020B0604030504040204" pitchFamily="34" charset="0"/>
              </a:rPr>
              <a:t>"</a:t>
            </a:r>
            <a:endParaRPr lang="it-IT" b="1" dirty="0">
              <a:solidFill>
                <a:srgbClr val="E46C0A"/>
              </a:solidFill>
              <a:latin typeface="+mj-lt"/>
              <a:ea typeface="Verdana" panose="020B0604030504040204" pitchFamily="34" charset="0"/>
              <a:cs typeface="Verdana" panose="020B0604030504040204" pitchFamily="34" charset="0"/>
            </a:endParaRPr>
          </a:p>
        </p:txBody>
      </p:sp>
      <p:sp>
        <p:nvSpPr>
          <p:cNvPr id="4" name="CasellaDiTesto 3"/>
          <p:cNvSpPr txBox="1"/>
          <p:nvPr/>
        </p:nvSpPr>
        <p:spPr>
          <a:xfrm>
            <a:off x="467544" y="1052736"/>
            <a:ext cx="3816424" cy="2062103"/>
          </a:xfrm>
          <a:prstGeom prst="rect">
            <a:avLst/>
          </a:prstGeom>
          <a:noFill/>
        </p:spPr>
        <p:txBody>
          <a:bodyPr wrap="square" rtlCol="0">
            <a:spAutoFit/>
          </a:bodyPr>
          <a:lstStyle/>
          <a:p>
            <a:pPr marL="285750" indent="-285750">
              <a:spcAft>
                <a:spcPts val="600"/>
              </a:spcAft>
              <a:buFont typeface="Wingdings" panose="05000000000000000000" pitchFamily="2" charset="2"/>
              <a:buChar char="ü"/>
            </a:pPr>
            <a:r>
              <a:rPr lang="it-IT" sz="1600" dirty="0"/>
              <a:t>nella </a:t>
            </a:r>
            <a:r>
              <a:rPr lang="it-IT" sz="1600" dirty="0" smtClean="0"/>
              <a:t>Sezione </a:t>
            </a:r>
            <a:r>
              <a:rPr lang="it-IT" sz="1600" i="1" dirty="0" smtClean="0">
                <a:solidFill>
                  <a:srgbClr val="000000"/>
                </a:solidFill>
                <a:latin typeface="Times New Roman" panose="02020603050405020304" pitchFamily="18" charset="0"/>
                <a:cs typeface="Times New Roman" panose="02020603050405020304" pitchFamily="18" charset="0"/>
              </a:rPr>
              <a:t>"Causale di Presentazione"</a:t>
            </a:r>
            <a:r>
              <a:rPr lang="it-IT" sz="1600" i="1" dirty="0" smtClean="0">
                <a:latin typeface="Times New Roman" panose="02020603050405020304" pitchFamily="18" charset="0"/>
                <a:cs typeface="Times New Roman" panose="02020603050405020304" pitchFamily="18" charset="0"/>
              </a:rPr>
              <a:t> </a:t>
            </a:r>
            <a:r>
              <a:rPr lang="it-IT" sz="1600" dirty="0"/>
              <a:t>non </a:t>
            </a:r>
            <a:r>
              <a:rPr lang="it-IT" sz="1600" dirty="0" smtClean="0"/>
              <a:t>dovrà essere indicata nessuna delle causali presenti (la causale del documento sarà generata automaticamente dall’applicativo quando viene selezionata la specifica Tipologia di documento della sezione successiva).</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9436" y="1052736"/>
            <a:ext cx="3604815" cy="2242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ttangolo 6"/>
          <p:cNvSpPr/>
          <p:nvPr/>
        </p:nvSpPr>
        <p:spPr>
          <a:xfrm>
            <a:off x="251520" y="5085184"/>
            <a:ext cx="8640960" cy="1200329"/>
          </a:xfrm>
          <a:prstGeom prst="rect">
            <a:avLst/>
          </a:prstGeom>
        </p:spPr>
        <p:txBody>
          <a:bodyPr wrap="square">
            <a:spAutoFit/>
          </a:bodyPr>
          <a:lstStyle/>
          <a:p>
            <a:pPr algn="ctr"/>
            <a:r>
              <a:rPr lang="it-IT" dirty="0"/>
              <a:t>La variazione per </a:t>
            </a:r>
            <a:r>
              <a:rPr lang="it-IT" i="1" dirty="0">
                <a:solidFill>
                  <a:srgbClr val="000000"/>
                </a:solidFill>
                <a:latin typeface="Times New Roman" panose="02020603050405020304" pitchFamily="18" charset="0"/>
                <a:cs typeface="Times New Roman" panose="02020603050405020304" pitchFamily="18" charset="0"/>
              </a:rPr>
              <a:t>"scorporo degli impianti" </a:t>
            </a:r>
            <a:r>
              <a:rPr lang="it-IT" dirty="0"/>
              <a:t>(ex comma </a:t>
            </a:r>
            <a:r>
              <a:rPr lang="it-IT" dirty="0" smtClean="0"/>
              <a:t>22) </a:t>
            </a:r>
            <a:r>
              <a:rPr lang="it-IT" dirty="0"/>
              <a:t>è incompatibile con qualunque altra causale di </a:t>
            </a:r>
            <a:r>
              <a:rPr lang="it-IT" dirty="0" smtClean="0"/>
              <a:t>presentazione</a:t>
            </a:r>
          </a:p>
          <a:p>
            <a:pPr algn="ctr"/>
            <a:r>
              <a:rPr lang="it-IT" dirty="0" smtClean="0"/>
              <a:t>(l’eventuale selezione </a:t>
            </a:r>
            <a:r>
              <a:rPr lang="it-IT" dirty="0"/>
              <a:t>di una delle causali presenti </a:t>
            </a:r>
            <a:r>
              <a:rPr lang="it-IT" dirty="0" smtClean="0"/>
              <a:t>nel modello sarà </a:t>
            </a:r>
            <a:r>
              <a:rPr lang="it-IT" dirty="0"/>
              <a:t>automaticamente annullata </a:t>
            </a:r>
            <a:r>
              <a:rPr lang="it-IT" dirty="0" smtClean="0"/>
              <a:t>dall’applicativo quando </a:t>
            </a:r>
            <a:r>
              <a:rPr lang="it-IT" dirty="0"/>
              <a:t>viene selezionata la specifica Tipologia di </a:t>
            </a:r>
            <a:r>
              <a:rPr lang="it-IT" dirty="0" smtClean="0"/>
              <a:t>documento)</a:t>
            </a:r>
            <a:endParaRPr lang="it-IT" dirty="0"/>
          </a:p>
        </p:txBody>
      </p:sp>
      <p:sp>
        <p:nvSpPr>
          <p:cNvPr id="8" name="CasellaDiTesto 7"/>
          <p:cNvSpPr txBox="1"/>
          <p:nvPr/>
        </p:nvSpPr>
        <p:spPr>
          <a:xfrm>
            <a:off x="467545" y="3473713"/>
            <a:ext cx="3816424" cy="1323439"/>
          </a:xfrm>
          <a:prstGeom prst="rect">
            <a:avLst/>
          </a:prstGeom>
          <a:noFill/>
        </p:spPr>
        <p:txBody>
          <a:bodyPr wrap="square" rtlCol="0">
            <a:spAutoFit/>
          </a:bodyPr>
          <a:lstStyle/>
          <a:p>
            <a:pPr marL="285750" indent="-285750">
              <a:spcAft>
                <a:spcPts val="600"/>
              </a:spcAft>
              <a:buFont typeface="Wingdings" panose="05000000000000000000" pitchFamily="2" charset="2"/>
              <a:buChar char="ü"/>
            </a:pPr>
            <a:r>
              <a:rPr lang="it-IT" sz="1600" dirty="0"/>
              <a:t>nella </a:t>
            </a:r>
            <a:r>
              <a:rPr lang="it-IT" sz="1600" dirty="0" smtClean="0"/>
              <a:t>Sezione </a:t>
            </a:r>
            <a:r>
              <a:rPr lang="it-IT" sz="1600" i="1" dirty="0" smtClean="0">
                <a:solidFill>
                  <a:srgbClr val="000000"/>
                </a:solidFill>
                <a:latin typeface="Times New Roman" panose="02020603050405020304" pitchFamily="18" charset="0"/>
                <a:cs typeface="Times New Roman" panose="02020603050405020304" pitchFamily="18" charset="0"/>
              </a:rPr>
              <a:t>"Tipologia di documento"</a:t>
            </a:r>
            <a:r>
              <a:rPr lang="it-IT" sz="1600" i="1" dirty="0" smtClean="0">
                <a:latin typeface="Times New Roman" panose="02020603050405020304" pitchFamily="18" charset="0"/>
                <a:cs typeface="Times New Roman" panose="02020603050405020304" pitchFamily="18" charset="0"/>
              </a:rPr>
              <a:t> </a:t>
            </a:r>
            <a:r>
              <a:rPr lang="it-IT" sz="1600" dirty="0" smtClean="0"/>
              <a:t>dovrà essere indicata la specifica tipologia denominata </a:t>
            </a:r>
            <a:r>
              <a:rPr lang="it-IT" sz="1600" i="1" dirty="0" smtClean="0">
                <a:solidFill>
                  <a:srgbClr val="000000"/>
                </a:solidFill>
                <a:latin typeface="Times New Roman" panose="02020603050405020304" pitchFamily="18" charset="0"/>
                <a:cs typeface="Times New Roman" panose="02020603050405020304" pitchFamily="18" charset="0"/>
              </a:rPr>
              <a:t>"</a:t>
            </a:r>
            <a:r>
              <a:rPr lang="it-IT" sz="1600" i="1" dirty="0">
                <a:solidFill>
                  <a:srgbClr val="000000"/>
                </a:solidFill>
                <a:latin typeface="Times New Roman" panose="02020603050405020304" pitchFamily="18" charset="0"/>
                <a:cs typeface="Times New Roman" panose="02020603050405020304" pitchFamily="18" charset="0"/>
              </a:rPr>
              <a:t>Dichiarazione resa ai sensi dell’art. </a:t>
            </a:r>
            <a:r>
              <a:rPr lang="it-IT" sz="1600" i="1" dirty="0" smtClean="0">
                <a:solidFill>
                  <a:srgbClr val="000000"/>
                </a:solidFill>
                <a:latin typeface="Times New Roman" panose="02020603050405020304" pitchFamily="18" charset="0"/>
                <a:cs typeface="Times New Roman" panose="02020603050405020304" pitchFamily="18" charset="0"/>
              </a:rPr>
              <a:t>1, </a:t>
            </a:r>
            <a:r>
              <a:rPr lang="it-IT" sz="1600" i="1" dirty="0">
                <a:solidFill>
                  <a:srgbClr val="000000"/>
                </a:solidFill>
                <a:latin typeface="Times New Roman" panose="02020603050405020304" pitchFamily="18" charset="0"/>
                <a:cs typeface="Times New Roman" panose="02020603050405020304" pitchFamily="18" charset="0"/>
              </a:rPr>
              <a:t>comma </a:t>
            </a:r>
            <a:r>
              <a:rPr lang="it-IT" sz="1600" i="1" dirty="0" smtClean="0">
                <a:solidFill>
                  <a:srgbClr val="000000"/>
                </a:solidFill>
                <a:latin typeface="Times New Roman" panose="02020603050405020304" pitchFamily="18" charset="0"/>
                <a:cs typeface="Times New Roman" panose="02020603050405020304" pitchFamily="18" charset="0"/>
              </a:rPr>
              <a:t>22, </a:t>
            </a:r>
            <a:r>
              <a:rPr lang="it-IT" sz="1600" i="1" dirty="0">
                <a:solidFill>
                  <a:srgbClr val="000000"/>
                </a:solidFill>
                <a:latin typeface="Times New Roman" panose="02020603050405020304" pitchFamily="18" charset="0"/>
                <a:cs typeface="Times New Roman" panose="02020603050405020304" pitchFamily="18" charset="0"/>
              </a:rPr>
              <a:t>L</a:t>
            </a:r>
            <a:r>
              <a:rPr lang="it-IT" sz="1600" i="1" dirty="0" smtClean="0">
                <a:solidFill>
                  <a:srgbClr val="000000"/>
                </a:solidFill>
                <a:latin typeface="Times New Roman" panose="02020603050405020304" pitchFamily="18" charset="0"/>
                <a:cs typeface="Times New Roman" panose="02020603050405020304" pitchFamily="18" charset="0"/>
              </a:rPr>
              <a:t>. n</a:t>
            </a:r>
            <a:r>
              <a:rPr lang="it-IT" sz="1600" i="1" dirty="0">
                <a:solidFill>
                  <a:srgbClr val="000000"/>
                </a:solidFill>
                <a:latin typeface="Times New Roman" panose="02020603050405020304" pitchFamily="18" charset="0"/>
                <a:cs typeface="Times New Roman" panose="02020603050405020304" pitchFamily="18" charset="0"/>
              </a:rPr>
              <a:t>. </a:t>
            </a:r>
            <a:r>
              <a:rPr lang="it-IT" sz="1600" i="1" dirty="0" smtClean="0">
                <a:solidFill>
                  <a:srgbClr val="000000"/>
                </a:solidFill>
                <a:latin typeface="Times New Roman" panose="02020603050405020304" pitchFamily="18" charset="0"/>
                <a:cs typeface="Times New Roman" panose="02020603050405020304" pitchFamily="18" charset="0"/>
              </a:rPr>
              <a:t>208/2015"</a:t>
            </a:r>
            <a:endParaRPr lang="it-IT" sz="1600" i="1" dirty="0">
              <a:solidFill>
                <a:srgbClr val="000000"/>
              </a:solidFill>
              <a:latin typeface="Times New Roman" panose="02020603050405020304" pitchFamily="18" charset="0"/>
              <a:cs typeface="Times New Roman" panose="02020603050405020304" pitchFamily="18" charset="0"/>
            </a:endParaRPr>
          </a:p>
        </p:txBody>
      </p:sp>
      <p:sp>
        <p:nvSpPr>
          <p:cNvPr id="9" name="Freccia a destra 8"/>
          <p:cNvSpPr/>
          <p:nvPr/>
        </p:nvSpPr>
        <p:spPr bwMode="auto">
          <a:xfrm>
            <a:off x="4518269" y="1826166"/>
            <a:ext cx="288032" cy="695334"/>
          </a:xfrm>
          <a:prstGeom prst="rightArrow">
            <a:avLst/>
          </a:prstGeom>
          <a:solidFill>
            <a:schemeClr val="bg1"/>
          </a:solidFill>
          <a:ln w="3175" cap="flat" cmpd="sng" algn="ctr">
            <a:solidFill>
              <a:srgbClr val="FF0000"/>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it-IT">
              <a:ln w="3175">
                <a:solidFill>
                  <a:schemeClr val="tx1"/>
                </a:solidFill>
              </a:ln>
              <a:latin typeface="Arial" pitchFamily="34" charset="0"/>
            </a:endParaRPr>
          </a:p>
        </p:txBody>
      </p:sp>
      <p:sp>
        <p:nvSpPr>
          <p:cNvPr id="10" name="Freccia a destra 9"/>
          <p:cNvSpPr/>
          <p:nvPr/>
        </p:nvSpPr>
        <p:spPr bwMode="auto">
          <a:xfrm>
            <a:off x="4499992" y="3819970"/>
            <a:ext cx="288032" cy="695334"/>
          </a:xfrm>
          <a:prstGeom prst="rightArrow">
            <a:avLst/>
          </a:prstGeom>
          <a:solidFill>
            <a:schemeClr val="bg1"/>
          </a:solidFill>
          <a:ln w="3175" cap="flat" cmpd="sng" algn="ctr">
            <a:solidFill>
              <a:srgbClr val="FF0000"/>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it-IT">
              <a:ln w="3175">
                <a:solidFill>
                  <a:schemeClr val="tx1"/>
                </a:solidFill>
              </a:ln>
              <a:latin typeface="Arial" pitchFamily="34" charset="0"/>
            </a:endParaRPr>
          </a:p>
        </p:txBody>
      </p:sp>
      <p:pic>
        <p:nvPicPr>
          <p:cNvPr id="11" name="Immagine 10"/>
          <p:cNvPicPr/>
          <p:nvPr/>
        </p:nvPicPr>
        <p:blipFill>
          <a:blip r:embed="rId3">
            <a:extLst>
              <a:ext uri="{28A0092B-C50C-407E-A947-70E740481C1C}">
                <a14:useLocalDpi xmlns:a14="http://schemas.microsoft.com/office/drawing/2010/main" val="0"/>
              </a:ext>
            </a:extLst>
          </a:blip>
          <a:srcRect/>
          <a:stretch>
            <a:fillRect/>
          </a:stretch>
        </p:blipFill>
        <p:spPr bwMode="auto">
          <a:xfrm>
            <a:off x="4999435" y="3759686"/>
            <a:ext cx="3604815" cy="821442"/>
          </a:xfrm>
          <a:prstGeom prst="rect">
            <a:avLst/>
          </a:prstGeom>
          <a:noFill/>
          <a:ln>
            <a:noFill/>
          </a:ln>
        </p:spPr>
      </p:pic>
    </p:spTree>
    <p:extLst>
      <p:ext uri="{BB962C8B-B14F-4D97-AF65-F5344CB8AC3E}">
        <p14:creationId xmlns:p14="http://schemas.microsoft.com/office/powerpoint/2010/main" val="1567267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2454671" y="116632"/>
            <a:ext cx="6293793" cy="432048"/>
          </a:xfrm>
          <a:prstGeom prst="rect">
            <a:avLst/>
          </a:prstGeom>
        </p:spPr>
        <p:txBody>
          <a:bodyPr vert="horz" lIns="91440" tIns="45720" rIns="91440" bIns="45720" rtlCol="0" anchor="ctr">
            <a:noAutofit/>
          </a:bodyPr>
          <a:lstStyle>
            <a:lvl1pPr algn="r" defTabSz="914400" rtl="0" eaLnBrk="1" latinLnBrk="0" hangingPunct="1">
              <a:spcBef>
                <a:spcPct val="0"/>
              </a:spcBef>
              <a:buNone/>
              <a:defRPr sz="2000" kern="1200">
                <a:solidFill>
                  <a:schemeClr val="tx1"/>
                </a:solidFill>
                <a:latin typeface="Times New Roman" pitchFamily="18" charset="0"/>
                <a:ea typeface="+mj-ea"/>
                <a:cs typeface="Times New Roman" pitchFamily="18" charset="0"/>
              </a:defRPr>
            </a:lvl1pPr>
          </a:lstStyle>
          <a:p>
            <a:pPr>
              <a:lnSpc>
                <a:spcPts val="1900"/>
              </a:lnSpc>
            </a:pPr>
            <a:r>
              <a:rPr lang="it-IT" b="1" dirty="0">
                <a:solidFill>
                  <a:srgbClr val="E46C0A"/>
                </a:solidFill>
                <a:latin typeface="+mj-lt"/>
                <a:ea typeface="Verdana" panose="020B0604030504040204" pitchFamily="34" charset="0"/>
                <a:cs typeface="Verdana" panose="020B0604030504040204" pitchFamily="34" charset="0"/>
              </a:rPr>
              <a:t>Variazioni </a:t>
            </a:r>
            <a:r>
              <a:rPr lang="it-IT" b="1" dirty="0" smtClean="0">
                <a:solidFill>
                  <a:srgbClr val="E46C0A"/>
                </a:solidFill>
                <a:latin typeface="+mj-lt"/>
                <a:ea typeface="Verdana" panose="020B0604030504040204" pitchFamily="34" charset="0"/>
                <a:cs typeface="Verdana" panose="020B0604030504040204" pitchFamily="34" charset="0"/>
              </a:rPr>
              <a:t>per </a:t>
            </a:r>
            <a:r>
              <a:rPr lang="it-IT" b="1" dirty="0">
                <a:solidFill>
                  <a:srgbClr val="E46C0A"/>
                </a:solidFill>
                <a:latin typeface="+mj-lt"/>
                <a:ea typeface="Verdana" panose="020B0604030504040204" pitchFamily="34" charset="0"/>
                <a:cs typeface="Verdana" panose="020B0604030504040204" pitchFamily="34" charset="0"/>
              </a:rPr>
              <a:t>"</a:t>
            </a:r>
            <a:r>
              <a:rPr lang="it-IT" b="1" i="1" dirty="0">
                <a:solidFill>
                  <a:srgbClr val="E46C0A"/>
                </a:solidFill>
                <a:latin typeface="+mj-lt"/>
                <a:ea typeface="Verdana" panose="020B0604030504040204" pitchFamily="34" charset="0"/>
                <a:cs typeface="Verdana" panose="020B0604030504040204" pitchFamily="34" charset="0"/>
              </a:rPr>
              <a:t>scorporo </a:t>
            </a:r>
            <a:r>
              <a:rPr lang="it-IT" b="1" i="1" dirty="0" smtClean="0">
                <a:solidFill>
                  <a:srgbClr val="E46C0A"/>
                </a:solidFill>
                <a:latin typeface="+mj-lt"/>
                <a:ea typeface="Verdana" panose="020B0604030504040204" pitchFamily="34" charset="0"/>
                <a:cs typeface="Verdana" panose="020B0604030504040204" pitchFamily="34" charset="0"/>
              </a:rPr>
              <a:t>delle componenti impiantistiche</a:t>
            </a:r>
            <a:r>
              <a:rPr lang="it-IT" b="1" dirty="0" smtClean="0">
                <a:solidFill>
                  <a:srgbClr val="E46C0A"/>
                </a:solidFill>
                <a:latin typeface="+mj-lt"/>
                <a:ea typeface="Verdana" panose="020B0604030504040204" pitchFamily="34" charset="0"/>
                <a:cs typeface="Verdana" panose="020B0604030504040204" pitchFamily="34" charset="0"/>
              </a:rPr>
              <a:t>"</a:t>
            </a:r>
            <a:endParaRPr lang="it-IT" b="1" dirty="0">
              <a:solidFill>
                <a:srgbClr val="E46C0A"/>
              </a:solidFill>
              <a:latin typeface="+mj-lt"/>
              <a:ea typeface="Verdana" panose="020B0604030504040204" pitchFamily="34" charset="0"/>
              <a:cs typeface="Verdana" panose="020B0604030504040204" pitchFamily="34" charset="0"/>
            </a:endParaRPr>
          </a:p>
        </p:txBody>
      </p:sp>
      <p:sp>
        <p:nvSpPr>
          <p:cNvPr id="4" name="Rettangolo 3"/>
          <p:cNvSpPr/>
          <p:nvPr/>
        </p:nvSpPr>
        <p:spPr>
          <a:xfrm>
            <a:off x="395536" y="738681"/>
            <a:ext cx="8208716" cy="4850559"/>
          </a:xfrm>
          <a:prstGeom prst="rect">
            <a:avLst/>
          </a:prstGeom>
        </p:spPr>
        <p:txBody>
          <a:bodyPr wrap="square">
            <a:spAutoFit/>
          </a:bodyPr>
          <a:lstStyle/>
          <a:p>
            <a:pPr marL="400050" indent="-400050">
              <a:spcAft>
                <a:spcPts val="1800"/>
              </a:spcAft>
              <a:buFont typeface="+mj-lt"/>
              <a:buAutoNum type="romanUcPeriod"/>
            </a:pPr>
            <a:r>
              <a:rPr lang="it-IT" sz="1600" dirty="0"/>
              <a:t>Le variazioni per </a:t>
            </a:r>
            <a:r>
              <a:rPr lang="it-IT" sz="1600" i="1" dirty="0">
                <a:solidFill>
                  <a:srgbClr val="000000"/>
                </a:solidFill>
                <a:latin typeface="Times New Roman" panose="02020603050405020304" pitchFamily="18" charset="0"/>
                <a:cs typeface="Times New Roman" panose="02020603050405020304" pitchFamily="18" charset="0"/>
              </a:rPr>
              <a:t>"scorporo degli impianti" </a:t>
            </a:r>
            <a:r>
              <a:rPr lang="it-IT" sz="1600" dirty="0"/>
              <a:t>(ex comma </a:t>
            </a:r>
            <a:r>
              <a:rPr lang="it-IT" sz="1600" dirty="0" smtClean="0"/>
              <a:t>22) dovranno essere corredate delle planimetrie dell’unità immobiliare</a:t>
            </a:r>
          </a:p>
          <a:p>
            <a:pPr marL="400050" indent="-400050">
              <a:spcAft>
                <a:spcPts val="1800"/>
              </a:spcAft>
              <a:buFont typeface="+mj-lt"/>
              <a:buAutoNum type="romanUcPeriod"/>
            </a:pPr>
            <a:r>
              <a:rPr lang="it-IT" sz="1600" dirty="0" smtClean="0"/>
              <a:t>La determinazione della rendita catastale proposta è effettuata attraverso i noti procedimenti dell’estimo catastale </a:t>
            </a:r>
            <a:r>
              <a:rPr lang="it-IT" sz="1600" dirty="0"/>
              <a:t>(escludendo, evidentemente, dalla stima diretta </a:t>
            </a:r>
            <a:r>
              <a:rPr lang="it-IT" sz="1600" i="1" dirty="0" smtClean="0">
                <a:solidFill>
                  <a:srgbClr val="000000"/>
                </a:solidFill>
                <a:latin typeface="Times New Roman" panose="02020603050405020304" pitchFamily="18" charset="0"/>
                <a:cs typeface="Times New Roman" panose="02020603050405020304" pitchFamily="18" charset="0"/>
              </a:rPr>
              <a:t>"macchinari</a:t>
            </a:r>
            <a:r>
              <a:rPr lang="it-IT" sz="1600" i="1" dirty="0">
                <a:solidFill>
                  <a:srgbClr val="000000"/>
                </a:solidFill>
                <a:latin typeface="Times New Roman" panose="02020603050405020304" pitchFamily="18" charset="0"/>
                <a:cs typeface="Times New Roman" panose="02020603050405020304" pitchFamily="18" charset="0"/>
              </a:rPr>
              <a:t>, congegni, attrezzature ed altri impianti, funzionali allo specifico processo </a:t>
            </a:r>
            <a:r>
              <a:rPr lang="it-IT" sz="1600" i="1" dirty="0" smtClean="0">
                <a:solidFill>
                  <a:srgbClr val="000000"/>
                </a:solidFill>
                <a:latin typeface="Times New Roman" panose="02020603050405020304" pitchFamily="18" charset="0"/>
                <a:cs typeface="Times New Roman" panose="02020603050405020304" pitchFamily="18" charset="0"/>
              </a:rPr>
              <a:t>produttivo"</a:t>
            </a:r>
            <a:r>
              <a:rPr lang="it-IT" sz="1600" dirty="0" smtClean="0"/>
              <a:t>) e segue le usuali regole di compilazione dei relativi quadri dell’atto di aggiornamento</a:t>
            </a:r>
          </a:p>
          <a:p>
            <a:pPr marL="400050" indent="-400050">
              <a:buFont typeface="+mj-lt"/>
              <a:buAutoNum type="romanUcPeriod"/>
            </a:pPr>
            <a:r>
              <a:rPr lang="it-IT" sz="1600" dirty="0" smtClean="0"/>
              <a:t>In fase di accettazione, l’atto di aggiornamento viene sottoposto, da parte dell’Ufficio Provinciale – Territorio competente, alle ulteriori verifiche concernenti:</a:t>
            </a:r>
          </a:p>
          <a:p>
            <a:pPr marL="895350" lvl="1" indent="-266700">
              <a:buFont typeface="Wingdings" panose="05000000000000000000" pitchFamily="2" charset="2"/>
              <a:buChar char="ü"/>
            </a:pPr>
            <a:r>
              <a:rPr lang="it-IT" sz="1600" i="1" dirty="0" smtClean="0"/>
              <a:t>La rappresentazione planimetrica </a:t>
            </a:r>
            <a:r>
              <a:rPr lang="it-IT" sz="1600" i="1" baseline="30000" dirty="0" smtClean="0"/>
              <a:t>1</a:t>
            </a:r>
          </a:p>
          <a:p>
            <a:pPr marL="895350" lvl="1" indent="-266700">
              <a:buFont typeface="Wingdings" panose="05000000000000000000" pitchFamily="2" charset="2"/>
              <a:buChar char="ü"/>
            </a:pPr>
            <a:r>
              <a:rPr lang="it-IT" sz="1600" i="1" dirty="0" smtClean="0"/>
              <a:t>La categoria catastale proposta </a:t>
            </a:r>
            <a:r>
              <a:rPr lang="it-IT" sz="1600" i="1" baseline="30000" dirty="0" smtClean="0"/>
              <a:t>2</a:t>
            </a:r>
          </a:p>
          <a:p>
            <a:pPr marL="895350" lvl="1" indent="-266700">
              <a:spcAft>
                <a:spcPts val="1800"/>
              </a:spcAft>
              <a:buFont typeface="Wingdings" panose="05000000000000000000" pitchFamily="2" charset="2"/>
              <a:buChar char="ü"/>
            </a:pPr>
            <a:r>
              <a:rPr lang="it-IT" sz="1600" i="1" dirty="0" smtClean="0"/>
              <a:t>La rendita catastale proposta </a:t>
            </a:r>
            <a:r>
              <a:rPr lang="it-IT" sz="1600" i="1" baseline="30000" dirty="0" smtClean="0"/>
              <a:t>3 </a:t>
            </a:r>
            <a:r>
              <a:rPr lang="it-IT" sz="1600" i="1" dirty="0" smtClean="0"/>
              <a:t> </a:t>
            </a:r>
          </a:p>
          <a:p>
            <a:pPr marL="400050" lvl="3" indent="-400050">
              <a:spcAft>
                <a:spcPts val="600"/>
              </a:spcAft>
              <a:buFont typeface="+mj-lt"/>
              <a:buAutoNum type="romanUcPeriod" startAt="4"/>
            </a:pPr>
            <a:r>
              <a:rPr lang="it-IT" sz="1600" dirty="0"/>
              <a:t>Le variazioni per </a:t>
            </a:r>
            <a:r>
              <a:rPr lang="it-IT" sz="1600" i="1" dirty="0">
                <a:solidFill>
                  <a:srgbClr val="000000"/>
                </a:solidFill>
                <a:latin typeface="Times New Roman" panose="02020603050405020304" pitchFamily="18" charset="0"/>
                <a:cs typeface="Times New Roman" panose="02020603050405020304" pitchFamily="18" charset="0"/>
              </a:rPr>
              <a:t>"scorporo degli impianti" </a:t>
            </a:r>
            <a:r>
              <a:rPr lang="it-IT" sz="1600" dirty="0"/>
              <a:t>(ex comma </a:t>
            </a:r>
            <a:r>
              <a:rPr lang="it-IT" sz="1600" dirty="0" smtClean="0"/>
              <a:t>22) saranno identificabili in visura attraverso la seguente causale: </a:t>
            </a:r>
          </a:p>
          <a:p>
            <a:pPr marL="442913" lvl="3" algn="ctr">
              <a:lnSpc>
                <a:spcPct val="110000"/>
              </a:lnSpc>
            </a:pPr>
            <a:r>
              <a:rPr lang="it-IT" sz="1600" b="1" dirty="0" smtClean="0">
                <a:solidFill>
                  <a:srgbClr val="000066"/>
                </a:solidFill>
                <a:latin typeface="Times New Roman" panose="02020603050405020304" pitchFamily="18" charset="0"/>
                <a:cs typeface="Times New Roman" panose="02020603050405020304" pitchFamily="18" charset="0"/>
              </a:rPr>
              <a:t>Variazione del </a:t>
            </a:r>
            <a:r>
              <a:rPr lang="it-IT" sz="1600" b="1" i="1" dirty="0" smtClean="0">
                <a:solidFill>
                  <a:srgbClr val="000066"/>
                </a:solidFill>
                <a:latin typeface="Times New Roman" panose="02020603050405020304" pitchFamily="18" charset="0"/>
                <a:cs typeface="Times New Roman" panose="02020603050405020304" pitchFamily="18" charset="0"/>
              </a:rPr>
              <a:t>gg/mm/</a:t>
            </a:r>
            <a:r>
              <a:rPr lang="it-IT" sz="1600" b="1" i="1" dirty="0" err="1" smtClean="0">
                <a:solidFill>
                  <a:srgbClr val="000066"/>
                </a:solidFill>
                <a:latin typeface="Times New Roman" panose="02020603050405020304" pitchFamily="18" charset="0"/>
                <a:cs typeface="Times New Roman" panose="02020603050405020304" pitchFamily="18" charset="0"/>
              </a:rPr>
              <a:t>aaaa</a:t>
            </a:r>
            <a:r>
              <a:rPr lang="it-IT" sz="1600" b="1" dirty="0" smtClean="0">
                <a:solidFill>
                  <a:srgbClr val="000066"/>
                </a:solidFill>
                <a:latin typeface="Times New Roman" panose="02020603050405020304" pitchFamily="18" charset="0"/>
                <a:cs typeface="Times New Roman" panose="02020603050405020304" pitchFamily="18" charset="0"/>
              </a:rPr>
              <a:t> </a:t>
            </a:r>
            <a:r>
              <a:rPr lang="it-IT" sz="1600" b="1" dirty="0">
                <a:solidFill>
                  <a:srgbClr val="000066"/>
                </a:solidFill>
                <a:latin typeface="Times New Roman" panose="02020603050405020304" pitchFamily="18" charset="0"/>
                <a:cs typeface="Times New Roman" panose="02020603050405020304" pitchFamily="18" charset="0"/>
              </a:rPr>
              <a:t>n. </a:t>
            </a:r>
            <a:r>
              <a:rPr lang="it-IT" sz="1600" b="1" i="1" dirty="0">
                <a:solidFill>
                  <a:srgbClr val="000066"/>
                </a:solidFill>
                <a:latin typeface="Times New Roman" panose="02020603050405020304" pitchFamily="18" charset="0"/>
                <a:cs typeface="Times New Roman" panose="02020603050405020304" pitchFamily="18" charset="0"/>
              </a:rPr>
              <a:t>xxx/</a:t>
            </a:r>
            <a:r>
              <a:rPr lang="it-IT" sz="1600" b="1" i="1" dirty="0" err="1">
                <a:solidFill>
                  <a:srgbClr val="000066"/>
                </a:solidFill>
                <a:latin typeface="Times New Roman" panose="02020603050405020304" pitchFamily="18" charset="0"/>
                <a:cs typeface="Times New Roman" panose="02020603050405020304" pitchFamily="18" charset="0"/>
              </a:rPr>
              <a:t>aaaa</a:t>
            </a:r>
            <a:r>
              <a:rPr lang="it-IT" sz="1600" b="1" dirty="0">
                <a:solidFill>
                  <a:srgbClr val="000066"/>
                </a:solidFill>
                <a:latin typeface="Times New Roman" panose="02020603050405020304" pitchFamily="18" charset="0"/>
                <a:cs typeface="Times New Roman" panose="02020603050405020304" pitchFamily="18" charset="0"/>
              </a:rPr>
              <a:t> in atti dal </a:t>
            </a:r>
            <a:r>
              <a:rPr lang="it-IT" sz="1600" b="1" i="1" dirty="0">
                <a:solidFill>
                  <a:srgbClr val="000066"/>
                </a:solidFill>
                <a:latin typeface="Times New Roman" panose="02020603050405020304" pitchFamily="18" charset="0"/>
                <a:cs typeface="Times New Roman" panose="02020603050405020304" pitchFamily="18" charset="0"/>
              </a:rPr>
              <a:t>gg/mm/</a:t>
            </a:r>
            <a:r>
              <a:rPr lang="it-IT" sz="1600" b="1" i="1" dirty="0" err="1">
                <a:solidFill>
                  <a:srgbClr val="000066"/>
                </a:solidFill>
                <a:latin typeface="Times New Roman" panose="02020603050405020304" pitchFamily="18" charset="0"/>
                <a:cs typeface="Times New Roman" panose="02020603050405020304" pitchFamily="18" charset="0"/>
              </a:rPr>
              <a:t>aaaa</a:t>
            </a:r>
            <a:r>
              <a:rPr lang="it-IT" sz="1600" b="1" dirty="0">
                <a:solidFill>
                  <a:srgbClr val="000066"/>
                </a:solidFill>
                <a:latin typeface="Times New Roman" panose="02020603050405020304" pitchFamily="18" charset="0"/>
                <a:cs typeface="Times New Roman" panose="02020603050405020304" pitchFamily="18" charset="0"/>
              </a:rPr>
              <a:t> (protocollo n. </a:t>
            </a:r>
            <a:r>
              <a:rPr lang="it-IT" sz="1600" b="1" i="1" dirty="0" err="1" smtClean="0">
                <a:solidFill>
                  <a:srgbClr val="000066"/>
                </a:solidFill>
                <a:latin typeface="Times New Roman" panose="02020603050405020304" pitchFamily="18" charset="0"/>
                <a:cs typeface="Times New Roman" panose="02020603050405020304" pitchFamily="18" charset="0"/>
              </a:rPr>
              <a:t>xxxxx</a:t>
            </a:r>
            <a:r>
              <a:rPr lang="it-IT" sz="1600" b="1" dirty="0">
                <a:solidFill>
                  <a:srgbClr val="000066"/>
                </a:solidFill>
                <a:latin typeface="Times New Roman" panose="02020603050405020304" pitchFamily="18" charset="0"/>
                <a:cs typeface="Times New Roman" panose="02020603050405020304" pitchFamily="18" charset="0"/>
              </a:rPr>
              <a:t>) </a:t>
            </a:r>
            <a:r>
              <a:rPr lang="it-IT" sz="1600" b="1" dirty="0" smtClean="0">
                <a:solidFill>
                  <a:srgbClr val="000066"/>
                </a:solidFill>
                <a:latin typeface="Times New Roman" panose="02020603050405020304" pitchFamily="18" charset="0"/>
                <a:cs typeface="Times New Roman" panose="02020603050405020304" pitchFamily="18" charset="0"/>
              </a:rPr>
              <a:t>Rideterminazione della rendita ai sensi dell’art. 1, comma 22, L. n. 208/2015</a:t>
            </a:r>
            <a:r>
              <a:rPr lang="it-IT" sz="1600" b="1" dirty="0">
                <a:solidFill>
                  <a:srgbClr val="000066"/>
                </a:solidFill>
              </a:rPr>
              <a:t>.</a:t>
            </a:r>
            <a:endParaRPr lang="it-IT" sz="1600" b="1" dirty="0" smtClean="0">
              <a:solidFill>
                <a:srgbClr val="000066"/>
              </a:solidFill>
            </a:endParaRPr>
          </a:p>
        </p:txBody>
      </p:sp>
      <p:sp>
        <p:nvSpPr>
          <p:cNvPr id="6" name="CasellaDiTesto 5"/>
          <p:cNvSpPr txBox="1"/>
          <p:nvPr/>
        </p:nvSpPr>
        <p:spPr>
          <a:xfrm>
            <a:off x="107504" y="5589240"/>
            <a:ext cx="8856984" cy="784830"/>
          </a:xfrm>
          <a:prstGeom prst="rect">
            <a:avLst/>
          </a:prstGeom>
          <a:noFill/>
        </p:spPr>
        <p:txBody>
          <a:bodyPr wrap="square" rtlCol="0">
            <a:spAutoFit/>
          </a:bodyPr>
          <a:lstStyle/>
          <a:p>
            <a:pPr marL="92075" indent="-92075"/>
            <a:r>
              <a:rPr lang="it-IT" sz="1200" baseline="30000" dirty="0" smtClean="0"/>
              <a:t>1</a:t>
            </a:r>
            <a:r>
              <a:rPr lang="it-IT" sz="1200" dirty="0"/>
              <a:t>	</a:t>
            </a:r>
            <a:r>
              <a:rPr lang="it-IT" sz="1100" dirty="0" smtClean="0"/>
              <a:t>La variazione per </a:t>
            </a:r>
            <a:r>
              <a:rPr lang="it-IT" sz="1100" i="1" dirty="0" smtClean="0">
                <a:solidFill>
                  <a:srgbClr val="000000"/>
                </a:solidFill>
                <a:latin typeface="Times New Roman" panose="02020603050405020304" pitchFamily="18" charset="0"/>
                <a:cs typeface="Times New Roman" panose="02020603050405020304" pitchFamily="18" charset="0"/>
              </a:rPr>
              <a:t>"</a:t>
            </a:r>
            <a:r>
              <a:rPr lang="it-IT" sz="1100" i="1" dirty="0" smtClean="0">
                <a:latin typeface="Times New Roman" panose="02020603050405020304" pitchFamily="18" charset="0"/>
                <a:cs typeface="Times New Roman" panose="02020603050405020304" pitchFamily="18" charset="0"/>
              </a:rPr>
              <a:t>scorporo degli impianti</a:t>
            </a:r>
            <a:r>
              <a:rPr lang="it-IT" sz="1100" i="1" dirty="0" smtClean="0">
                <a:solidFill>
                  <a:srgbClr val="000000"/>
                </a:solidFill>
                <a:latin typeface="Times New Roman" panose="02020603050405020304" pitchFamily="18" charset="0"/>
                <a:cs typeface="Times New Roman" panose="02020603050405020304" pitchFamily="18" charset="0"/>
              </a:rPr>
              <a:t>"</a:t>
            </a:r>
            <a:r>
              <a:rPr lang="it-IT" sz="1100" i="1" dirty="0" smtClean="0">
                <a:latin typeface="Times New Roman" panose="02020603050405020304" pitchFamily="18" charset="0"/>
                <a:cs typeface="Times New Roman" panose="02020603050405020304" pitchFamily="18" charset="0"/>
              </a:rPr>
              <a:t> </a:t>
            </a:r>
            <a:r>
              <a:rPr lang="it-IT" sz="1100" dirty="0" smtClean="0"/>
              <a:t>non </a:t>
            </a:r>
            <a:r>
              <a:rPr lang="it-IT" sz="1100" dirty="0"/>
              <a:t>è compatibile con variazioni </a:t>
            </a:r>
            <a:r>
              <a:rPr lang="it-IT" sz="1100" dirty="0" smtClean="0"/>
              <a:t>di sagoma/consistenza/distribuzione </a:t>
            </a:r>
            <a:r>
              <a:rPr lang="it-IT" sz="1100" dirty="0"/>
              <a:t>degli spazi delle </a:t>
            </a:r>
            <a:r>
              <a:rPr lang="it-IT" sz="1100" dirty="0" err="1" smtClean="0"/>
              <a:t>u.i.u</a:t>
            </a:r>
            <a:r>
              <a:rPr lang="it-IT" sz="1100" dirty="0" smtClean="0"/>
              <a:t>. </a:t>
            </a:r>
            <a:r>
              <a:rPr lang="it-IT" sz="1100" dirty="0"/>
              <a:t>censite ed oggetto di variazione</a:t>
            </a:r>
            <a:r>
              <a:rPr lang="it-IT" sz="1100" dirty="0" smtClean="0"/>
              <a:t>.</a:t>
            </a:r>
          </a:p>
          <a:p>
            <a:pPr marL="92075" indent="-92075"/>
            <a:r>
              <a:rPr lang="it-IT" sz="1100" baseline="30000" dirty="0" smtClean="0"/>
              <a:t>2</a:t>
            </a:r>
            <a:r>
              <a:rPr lang="it-IT" sz="1100" dirty="0"/>
              <a:t>	</a:t>
            </a:r>
            <a:r>
              <a:rPr lang="it-IT" sz="1100" dirty="0" smtClean="0"/>
              <a:t>La </a:t>
            </a:r>
            <a:r>
              <a:rPr lang="it-IT" sz="1100" dirty="0"/>
              <a:t>variazione per </a:t>
            </a:r>
            <a:r>
              <a:rPr lang="it-IT" sz="1100" i="1" dirty="0">
                <a:solidFill>
                  <a:srgbClr val="000000"/>
                </a:solidFill>
                <a:latin typeface="Times New Roman" panose="02020603050405020304" pitchFamily="18" charset="0"/>
                <a:cs typeface="Times New Roman" panose="02020603050405020304" pitchFamily="18" charset="0"/>
              </a:rPr>
              <a:t>"</a:t>
            </a:r>
            <a:r>
              <a:rPr lang="it-IT" sz="1100" i="1" dirty="0">
                <a:latin typeface="Times New Roman" panose="02020603050405020304" pitchFamily="18" charset="0"/>
                <a:cs typeface="Times New Roman" panose="02020603050405020304" pitchFamily="18" charset="0"/>
              </a:rPr>
              <a:t>scorporo degli impianti</a:t>
            </a:r>
            <a:r>
              <a:rPr lang="it-IT" sz="1100" i="1" dirty="0">
                <a:solidFill>
                  <a:srgbClr val="000000"/>
                </a:solidFill>
                <a:latin typeface="Times New Roman" panose="02020603050405020304" pitchFamily="18" charset="0"/>
                <a:cs typeface="Times New Roman" panose="02020603050405020304" pitchFamily="18" charset="0"/>
              </a:rPr>
              <a:t>"</a:t>
            </a:r>
            <a:r>
              <a:rPr lang="it-IT" sz="1100" i="1" dirty="0">
                <a:latin typeface="Times New Roman" panose="02020603050405020304" pitchFamily="18" charset="0"/>
                <a:cs typeface="Times New Roman" panose="02020603050405020304" pitchFamily="18" charset="0"/>
              </a:rPr>
              <a:t> </a:t>
            </a:r>
            <a:r>
              <a:rPr lang="it-IT" sz="1100" dirty="0"/>
              <a:t>non è compatibile con variazioni </a:t>
            </a:r>
            <a:r>
              <a:rPr lang="it-IT" sz="1100" dirty="0" smtClean="0"/>
              <a:t>della categoria di un </a:t>
            </a:r>
            <a:r>
              <a:rPr lang="it-IT" sz="1100" dirty="0"/>
              <a:t>G</a:t>
            </a:r>
            <a:r>
              <a:rPr lang="it-IT" sz="1100" dirty="0" smtClean="0"/>
              <a:t>ruppo diverso da quello già agli atti.</a:t>
            </a:r>
          </a:p>
          <a:p>
            <a:pPr marL="92075" indent="-92075"/>
            <a:r>
              <a:rPr lang="it-IT" sz="1100" baseline="30000" dirty="0" smtClean="0"/>
              <a:t>3</a:t>
            </a:r>
            <a:r>
              <a:rPr lang="it-IT" sz="1100" dirty="0"/>
              <a:t>	</a:t>
            </a:r>
            <a:r>
              <a:rPr lang="it-IT" sz="1100" dirty="0" smtClean="0"/>
              <a:t>La </a:t>
            </a:r>
            <a:r>
              <a:rPr lang="it-IT" sz="1100" dirty="0"/>
              <a:t>variazione per </a:t>
            </a:r>
            <a:r>
              <a:rPr lang="it-IT" sz="1100" i="1" dirty="0">
                <a:solidFill>
                  <a:srgbClr val="000000"/>
                </a:solidFill>
                <a:latin typeface="Times New Roman" panose="02020603050405020304" pitchFamily="18" charset="0"/>
                <a:cs typeface="Times New Roman" panose="02020603050405020304" pitchFamily="18" charset="0"/>
              </a:rPr>
              <a:t>"</a:t>
            </a:r>
            <a:r>
              <a:rPr lang="it-IT" sz="1100" i="1" dirty="0">
                <a:latin typeface="Times New Roman" panose="02020603050405020304" pitchFamily="18" charset="0"/>
                <a:cs typeface="Times New Roman" panose="02020603050405020304" pitchFamily="18" charset="0"/>
              </a:rPr>
              <a:t>scorporo degli impianti</a:t>
            </a:r>
            <a:r>
              <a:rPr lang="it-IT" sz="1100" i="1" dirty="0">
                <a:solidFill>
                  <a:srgbClr val="000000"/>
                </a:solidFill>
                <a:latin typeface="Times New Roman" panose="02020603050405020304" pitchFamily="18" charset="0"/>
                <a:cs typeface="Times New Roman" panose="02020603050405020304" pitchFamily="18" charset="0"/>
              </a:rPr>
              <a:t>"</a:t>
            </a:r>
            <a:r>
              <a:rPr lang="it-IT" sz="1100" i="1" dirty="0">
                <a:latin typeface="Times New Roman" panose="02020603050405020304" pitchFamily="18" charset="0"/>
                <a:cs typeface="Times New Roman" panose="02020603050405020304" pitchFamily="18" charset="0"/>
              </a:rPr>
              <a:t> </a:t>
            </a:r>
            <a:r>
              <a:rPr lang="it-IT" sz="1100" dirty="0" smtClean="0"/>
              <a:t>è compatibile solo con variazioni in diminuzione della rendita già agli atti. </a:t>
            </a:r>
            <a:endParaRPr lang="it-IT" sz="1100" dirty="0"/>
          </a:p>
        </p:txBody>
      </p:sp>
    </p:spTree>
    <p:extLst>
      <p:ext uri="{BB962C8B-B14F-4D97-AF65-F5344CB8AC3E}">
        <p14:creationId xmlns:p14="http://schemas.microsoft.com/office/powerpoint/2010/main" val="1567267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
          <p:cNvSpPr>
            <a:spLocks noChangeArrowheads="1"/>
          </p:cNvSpPr>
          <p:nvPr/>
        </p:nvSpPr>
        <p:spPr bwMode="auto">
          <a:xfrm>
            <a:off x="395536" y="1628800"/>
            <a:ext cx="8352928" cy="1421928"/>
          </a:xfrm>
          <a:prstGeom prst="rect">
            <a:avLst/>
          </a:prstGeom>
          <a:noFill/>
          <a:ln w="9525">
            <a:noFill/>
            <a:miter lim="800000"/>
            <a:headEnd/>
            <a:tailEnd/>
          </a:ln>
        </p:spPr>
        <p:txBody>
          <a:bodyPr wrap="square">
            <a:spAutoFit/>
          </a:bodyPr>
          <a:lstStyle/>
          <a:p>
            <a:pPr lvl="0" algn="just" fontAlgn="base">
              <a:lnSpc>
                <a:spcPct val="120000"/>
              </a:lnSpc>
              <a:spcBef>
                <a:spcPct val="0"/>
              </a:spcBef>
              <a:spcAft>
                <a:spcPts val="600"/>
              </a:spcAft>
            </a:pPr>
            <a:r>
              <a:rPr lang="it-IT" i="1" dirty="0" smtClean="0">
                <a:solidFill>
                  <a:srgbClr val="000066"/>
                </a:solidFill>
                <a:uFill>
                  <a:solidFill>
                    <a:srgbClr val="C00000"/>
                  </a:solidFill>
                </a:uFill>
                <a:latin typeface="+mj-lt"/>
              </a:rPr>
              <a:t>Limitatamente </a:t>
            </a:r>
            <a:r>
              <a:rPr lang="it-IT" i="1" dirty="0">
                <a:solidFill>
                  <a:srgbClr val="000066"/>
                </a:solidFill>
                <a:uFill>
                  <a:solidFill>
                    <a:srgbClr val="C00000"/>
                  </a:solidFill>
                </a:uFill>
                <a:latin typeface="+mj-lt"/>
              </a:rPr>
              <a:t>all'anno di imposizione 2016, in deroga all'articolo 13, comma 4, del decreto-legge 6 dicembre 2011, n. 201, convertito, con modificazioni, dalla legge 22 dicembre 2011, n. 214, </a:t>
            </a:r>
            <a:r>
              <a:rPr lang="it-IT" i="1" u="sng" dirty="0">
                <a:solidFill>
                  <a:srgbClr val="000066"/>
                </a:solidFill>
                <a:uFill>
                  <a:solidFill>
                    <a:srgbClr val="C00000"/>
                  </a:solidFill>
                </a:uFill>
                <a:latin typeface="+mj-lt"/>
              </a:rPr>
              <a:t>per gli atti di aggiornamento di cui al comma </a:t>
            </a:r>
            <a:r>
              <a:rPr lang="it-IT" i="1" u="sng" dirty="0" smtClean="0">
                <a:solidFill>
                  <a:srgbClr val="000066"/>
                </a:solidFill>
                <a:uFill>
                  <a:solidFill>
                    <a:srgbClr val="C00000"/>
                  </a:solidFill>
                </a:uFill>
                <a:latin typeface="+mj-lt"/>
              </a:rPr>
              <a:t>21 </a:t>
            </a:r>
            <a:r>
              <a:rPr lang="it-IT" i="1" u="sng" dirty="0">
                <a:solidFill>
                  <a:srgbClr val="000066"/>
                </a:solidFill>
                <a:uFill>
                  <a:solidFill>
                    <a:srgbClr val="C00000"/>
                  </a:solidFill>
                </a:uFill>
                <a:latin typeface="+mj-lt"/>
              </a:rPr>
              <a:t>presentati entro il 15 giugno 2016 le rendite catastali rideterminate hanno effetto dal 1º gennaio 2016.</a:t>
            </a:r>
          </a:p>
        </p:txBody>
      </p:sp>
      <p:sp>
        <p:nvSpPr>
          <p:cNvPr id="7" name="Titolo 1"/>
          <p:cNvSpPr txBox="1">
            <a:spLocks/>
          </p:cNvSpPr>
          <p:nvPr/>
        </p:nvSpPr>
        <p:spPr>
          <a:xfrm>
            <a:off x="2339752" y="116632"/>
            <a:ext cx="6408712" cy="432048"/>
          </a:xfrm>
          <a:prstGeom prst="rect">
            <a:avLst/>
          </a:prstGeom>
        </p:spPr>
        <p:txBody>
          <a:bodyPr vert="horz" lIns="91440" tIns="45720" rIns="91440" bIns="45720" rtlCol="0" anchor="ctr">
            <a:noAutofit/>
          </a:bodyPr>
          <a:lstStyle>
            <a:lvl1pPr algn="r" defTabSz="914400" rtl="0" eaLnBrk="1" latinLnBrk="0" hangingPunct="1">
              <a:spcBef>
                <a:spcPct val="0"/>
              </a:spcBef>
              <a:buNone/>
              <a:defRPr sz="2000" kern="1200">
                <a:solidFill>
                  <a:schemeClr val="tx1"/>
                </a:solidFill>
                <a:latin typeface="Times New Roman" pitchFamily="18" charset="0"/>
                <a:ea typeface="+mj-ea"/>
                <a:cs typeface="Times New Roman" pitchFamily="18" charset="0"/>
              </a:defRPr>
            </a:lvl1pPr>
          </a:lstStyle>
          <a:p>
            <a:pPr>
              <a:lnSpc>
                <a:spcPts val="1900"/>
              </a:lnSpc>
            </a:pPr>
            <a:r>
              <a:rPr lang="it-IT" b="1" dirty="0" smtClean="0">
                <a:solidFill>
                  <a:srgbClr val="E46C0A"/>
                </a:solidFill>
                <a:ea typeface="Verdana" panose="020B0604030504040204" pitchFamily="34" charset="0"/>
                <a:cs typeface="Verdana" panose="020B0604030504040204" pitchFamily="34" charset="0"/>
              </a:rPr>
              <a:t>Effetti fiscali delle variazioni ex comma 22</a:t>
            </a:r>
            <a:endParaRPr lang="it-IT" b="1" dirty="0">
              <a:solidFill>
                <a:srgbClr val="E46C0A"/>
              </a:solidFill>
              <a:ea typeface="Verdana" panose="020B0604030504040204" pitchFamily="34" charset="0"/>
              <a:cs typeface="Verdana" panose="020B0604030504040204" pitchFamily="34" charset="0"/>
            </a:endParaRPr>
          </a:p>
        </p:txBody>
      </p:sp>
      <p:sp>
        <p:nvSpPr>
          <p:cNvPr id="9" name="Rettangolo 8"/>
          <p:cNvSpPr/>
          <p:nvPr/>
        </p:nvSpPr>
        <p:spPr>
          <a:xfrm>
            <a:off x="670918" y="980728"/>
            <a:ext cx="7848774" cy="723275"/>
          </a:xfrm>
          <a:prstGeom prst="rect">
            <a:avLst/>
          </a:prstGeom>
        </p:spPr>
        <p:txBody>
          <a:bodyPr wrap="square">
            <a:spAutoFit/>
          </a:bodyPr>
          <a:lstStyle/>
          <a:p>
            <a:pPr algn="ctr" fontAlgn="base">
              <a:spcBef>
                <a:spcPct val="0"/>
              </a:spcBef>
              <a:spcAft>
                <a:spcPts val="600"/>
              </a:spcAft>
            </a:pPr>
            <a:r>
              <a:rPr lang="it-IT" dirty="0">
                <a:solidFill>
                  <a:srgbClr val="000066"/>
                </a:solidFill>
              </a:rPr>
              <a:t>Art. 1, </a:t>
            </a:r>
            <a:r>
              <a:rPr lang="it-IT" b="1" dirty="0">
                <a:solidFill>
                  <a:srgbClr val="000066"/>
                </a:solidFill>
              </a:rPr>
              <a:t>comma </a:t>
            </a:r>
            <a:r>
              <a:rPr lang="it-IT" b="1" dirty="0" smtClean="0">
                <a:solidFill>
                  <a:srgbClr val="000066"/>
                </a:solidFill>
              </a:rPr>
              <a:t>23</a:t>
            </a:r>
            <a:r>
              <a:rPr lang="it-IT" dirty="0" smtClean="0">
                <a:solidFill>
                  <a:srgbClr val="000066"/>
                </a:solidFill>
              </a:rPr>
              <a:t>, </a:t>
            </a:r>
            <a:r>
              <a:rPr lang="it-IT" dirty="0">
                <a:solidFill>
                  <a:srgbClr val="000066"/>
                </a:solidFill>
              </a:rPr>
              <a:t>della Legge 28 dicembre 2015, n. </a:t>
            </a:r>
            <a:r>
              <a:rPr lang="it-IT" dirty="0" smtClean="0">
                <a:solidFill>
                  <a:srgbClr val="000066"/>
                </a:solidFill>
              </a:rPr>
              <a:t>208</a:t>
            </a:r>
          </a:p>
          <a:p>
            <a:pPr algn="ctr" fontAlgn="base">
              <a:spcBef>
                <a:spcPct val="0"/>
              </a:spcBef>
              <a:spcAft>
                <a:spcPts val="600"/>
              </a:spcAft>
            </a:pPr>
            <a:r>
              <a:rPr lang="it-IT" dirty="0" smtClean="0">
                <a:solidFill>
                  <a:srgbClr val="000066"/>
                </a:solidFill>
              </a:rPr>
              <a:t>****</a:t>
            </a:r>
          </a:p>
        </p:txBody>
      </p:sp>
      <p:sp>
        <p:nvSpPr>
          <p:cNvPr id="4" name="Rettangolo 3"/>
          <p:cNvSpPr/>
          <p:nvPr/>
        </p:nvSpPr>
        <p:spPr>
          <a:xfrm>
            <a:off x="395536" y="3356992"/>
            <a:ext cx="8352928" cy="2926955"/>
          </a:xfrm>
          <a:prstGeom prst="rect">
            <a:avLst/>
          </a:prstGeom>
        </p:spPr>
        <p:txBody>
          <a:bodyPr wrap="square">
            <a:spAutoFit/>
          </a:bodyPr>
          <a:lstStyle/>
          <a:p>
            <a:pPr algn="just">
              <a:lnSpc>
                <a:spcPct val="140000"/>
              </a:lnSpc>
              <a:spcAft>
                <a:spcPts val="600"/>
              </a:spcAft>
            </a:pPr>
            <a:r>
              <a:rPr lang="it-IT" sz="1600" dirty="0" smtClean="0"/>
              <a:t>Laddove </a:t>
            </a:r>
            <a:r>
              <a:rPr lang="it-IT" sz="1600" dirty="0"/>
              <a:t>i controlli di conformità eseguiti </a:t>
            </a:r>
            <a:r>
              <a:rPr lang="it-IT" sz="1600" dirty="0" smtClean="0"/>
              <a:t>dall’Ufficio in </a:t>
            </a:r>
            <a:r>
              <a:rPr lang="it-IT" sz="1600" dirty="0"/>
              <a:t>fase di accettazione diano esito positivo, il documento di aggiornamento viene registrato nelle banche dati catastali, con espressa indicazione, </a:t>
            </a:r>
            <a:r>
              <a:rPr lang="it-IT" sz="1600" dirty="0" smtClean="0"/>
              <a:t>che sarà rinvenibile </a:t>
            </a:r>
            <a:r>
              <a:rPr lang="it-IT" sz="1600" dirty="0"/>
              <a:t>in visura, sia della data di presentazione, utile ai fini di una eventuale anticipazione degli effetti fiscali, sia della data di registrazione agli atti della variazione</a:t>
            </a:r>
            <a:r>
              <a:rPr lang="it-IT" sz="1600" dirty="0" smtClean="0"/>
              <a:t>.</a:t>
            </a:r>
          </a:p>
          <a:p>
            <a:pPr algn="just">
              <a:lnSpc>
                <a:spcPct val="140000"/>
              </a:lnSpc>
              <a:spcAft>
                <a:spcPts val="600"/>
              </a:spcAft>
            </a:pPr>
            <a:r>
              <a:rPr lang="it-IT" sz="1600" dirty="0" smtClean="0"/>
              <a:t>Il documento risultato non conforme viene restituito al professionista, con le relative motivazioni, senza registrazione nella banca dati catastale. La riproposizione del documento, adeguatamente  rielaborato perché risulti conforme, esplica i propri effetti con riferimento alla nuova data di presentazione.  </a:t>
            </a:r>
          </a:p>
        </p:txBody>
      </p:sp>
    </p:spTree>
    <p:extLst>
      <p:ext uri="{BB962C8B-B14F-4D97-AF65-F5344CB8AC3E}">
        <p14:creationId xmlns:p14="http://schemas.microsoft.com/office/powerpoint/2010/main" val="1689830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txBox="1">
            <a:spLocks/>
          </p:cNvSpPr>
          <p:nvPr/>
        </p:nvSpPr>
        <p:spPr>
          <a:xfrm>
            <a:off x="1440160" y="116632"/>
            <a:ext cx="7452320" cy="432048"/>
          </a:xfrm>
          <a:prstGeom prst="rect">
            <a:avLst/>
          </a:prstGeom>
        </p:spPr>
        <p:txBody>
          <a:bodyPr vert="horz" lIns="91440" tIns="45720" rIns="91440" bIns="45720" rtlCol="0" anchor="ctr">
            <a:noAutofit/>
          </a:bodyPr>
          <a:lstStyle>
            <a:lvl1pPr algn="r" defTabSz="914400" rtl="0" eaLnBrk="1" latinLnBrk="0" hangingPunct="1">
              <a:spcBef>
                <a:spcPct val="0"/>
              </a:spcBef>
              <a:buNone/>
              <a:defRPr sz="2000" kern="1200">
                <a:solidFill>
                  <a:schemeClr val="tx1"/>
                </a:solidFill>
                <a:latin typeface="Times New Roman" pitchFamily="18" charset="0"/>
                <a:ea typeface="+mj-ea"/>
                <a:cs typeface="Times New Roman" pitchFamily="18" charset="0"/>
              </a:defRPr>
            </a:lvl1pPr>
          </a:lstStyle>
          <a:p>
            <a:pPr>
              <a:lnSpc>
                <a:spcPts val="1900"/>
              </a:lnSpc>
            </a:pPr>
            <a:r>
              <a:rPr lang="it-IT" b="1" dirty="0">
                <a:solidFill>
                  <a:srgbClr val="E46C0A"/>
                </a:solidFill>
                <a:ea typeface="Verdana" panose="020B0604030504040204" pitchFamily="34" charset="0"/>
                <a:cs typeface="Verdana" panose="020B0604030504040204" pitchFamily="34" charset="0"/>
              </a:rPr>
              <a:t>Nuove metodologie operative in tema di identificazione e caratterizzazione degli immobili nel sistema informativo catastale</a:t>
            </a:r>
          </a:p>
        </p:txBody>
      </p:sp>
      <p:sp>
        <p:nvSpPr>
          <p:cNvPr id="6" name="Rettangolo 1"/>
          <p:cNvSpPr>
            <a:spLocks noChangeArrowheads="1"/>
          </p:cNvSpPr>
          <p:nvPr/>
        </p:nvSpPr>
        <p:spPr bwMode="auto">
          <a:xfrm>
            <a:off x="467544" y="1052736"/>
            <a:ext cx="8136708" cy="707886"/>
          </a:xfrm>
          <a:prstGeom prst="rect">
            <a:avLst/>
          </a:prstGeom>
          <a:noFill/>
          <a:ln w="9525">
            <a:noFill/>
            <a:miter lim="800000"/>
            <a:headEnd/>
            <a:tailEnd/>
          </a:ln>
        </p:spPr>
        <p:txBody>
          <a:bodyPr wrap="square">
            <a:spAutoFit/>
          </a:bodyPr>
          <a:lstStyle/>
          <a:p>
            <a:pPr algn="ctr" fontAlgn="base">
              <a:spcBef>
                <a:spcPct val="0"/>
              </a:spcBef>
              <a:spcAft>
                <a:spcPct val="0"/>
              </a:spcAft>
            </a:pPr>
            <a:r>
              <a:rPr lang="it-IT" sz="2000" b="1" dirty="0">
                <a:solidFill>
                  <a:srgbClr val="000000"/>
                </a:solidFill>
                <a:latin typeface="Arial" charset="0"/>
              </a:rPr>
              <a:t>Introduzione dell’ulteriore dato relativo alla </a:t>
            </a:r>
            <a:r>
              <a:rPr lang="it-IT" sz="2000" b="1" dirty="0" smtClean="0">
                <a:solidFill>
                  <a:srgbClr val="000000"/>
                </a:solidFill>
                <a:latin typeface="Arial" charset="0"/>
              </a:rPr>
              <a:t>specifica</a:t>
            </a:r>
          </a:p>
          <a:p>
            <a:pPr algn="ctr" fontAlgn="base">
              <a:spcBef>
                <a:spcPct val="0"/>
              </a:spcBef>
              <a:spcAft>
                <a:spcPct val="0"/>
              </a:spcAft>
            </a:pPr>
            <a:r>
              <a:rPr lang="it-IT" sz="2000" b="1" i="1" dirty="0" smtClean="0">
                <a:solidFill>
                  <a:srgbClr val="000000"/>
                </a:solidFill>
                <a:latin typeface="Times New Roman" panose="02020603050405020304" pitchFamily="18" charset="0"/>
                <a:cs typeface="Times New Roman" panose="02020603050405020304" pitchFamily="18" charset="0"/>
              </a:rPr>
              <a:t>"destinazione d’uso" </a:t>
            </a:r>
            <a:r>
              <a:rPr lang="it-IT" sz="2000" b="1" dirty="0" smtClean="0">
                <a:solidFill>
                  <a:srgbClr val="000000"/>
                </a:solidFill>
                <a:latin typeface="Arial" charset="0"/>
              </a:rPr>
              <a:t>dell’unità immobiliare di categoria D o E</a:t>
            </a:r>
            <a:endParaRPr lang="it-IT" sz="2000" i="1" dirty="0">
              <a:solidFill>
                <a:srgbClr val="000000"/>
              </a:solidFill>
              <a:latin typeface="Times New Roman" panose="02020603050405020304" pitchFamily="18" charset="0"/>
              <a:cs typeface="Times New Roman" panose="02020603050405020304" pitchFamily="18" charset="0"/>
            </a:endParaRPr>
          </a:p>
        </p:txBody>
      </p:sp>
      <p:sp>
        <p:nvSpPr>
          <p:cNvPr id="8" name="CasellaDiTesto 7"/>
          <p:cNvSpPr txBox="1"/>
          <p:nvPr/>
        </p:nvSpPr>
        <p:spPr>
          <a:xfrm>
            <a:off x="539650" y="2060848"/>
            <a:ext cx="8064700" cy="4031873"/>
          </a:xfrm>
          <a:prstGeom prst="rect">
            <a:avLst/>
          </a:prstGeom>
          <a:noFill/>
        </p:spPr>
        <p:txBody>
          <a:bodyPr wrap="square" rtlCol="0">
            <a:spAutoFit/>
          </a:bodyPr>
          <a:lstStyle/>
          <a:p>
            <a:pPr algn="just">
              <a:spcAft>
                <a:spcPts val="1200"/>
              </a:spcAft>
            </a:pPr>
            <a:r>
              <a:rPr lang="it-IT" dirty="0" smtClean="0"/>
              <a:t>A decorrere dal 1° febbraio 2016, nell’ambito delle dichiarazioni redatte con la nuova procedura Docfa 4.00.3, sia di nuova costruzione che di variazione, è prevista l’ulteriore indicazione della </a:t>
            </a:r>
            <a:r>
              <a:rPr lang="it-IT" sz="2000" i="1" dirty="0">
                <a:solidFill>
                  <a:srgbClr val="000000"/>
                </a:solidFill>
                <a:latin typeface="Times New Roman" panose="02020603050405020304" pitchFamily="18" charset="0"/>
                <a:cs typeface="Times New Roman" panose="02020603050405020304" pitchFamily="18" charset="0"/>
              </a:rPr>
              <a:t>"</a:t>
            </a:r>
            <a:r>
              <a:rPr lang="it-IT" sz="2000" b="1" i="1" dirty="0">
                <a:solidFill>
                  <a:srgbClr val="E46C0A"/>
                </a:solidFill>
                <a:latin typeface="Times New Roman" panose="02020603050405020304" pitchFamily="18" charset="0"/>
                <a:cs typeface="Times New Roman" panose="02020603050405020304" pitchFamily="18" charset="0"/>
              </a:rPr>
              <a:t>destinazione d’uso</a:t>
            </a:r>
            <a:r>
              <a:rPr lang="it-IT" sz="2000" i="1" dirty="0">
                <a:solidFill>
                  <a:srgbClr val="000000"/>
                </a:solidFill>
                <a:latin typeface="Times New Roman" panose="02020603050405020304" pitchFamily="18" charset="0"/>
                <a:cs typeface="Times New Roman" panose="02020603050405020304" pitchFamily="18" charset="0"/>
              </a:rPr>
              <a:t>"</a:t>
            </a:r>
            <a:r>
              <a:rPr lang="it-IT" dirty="0" smtClean="0"/>
              <a:t> delle unità immobiliari a destinazione speciale e particolare.</a:t>
            </a:r>
          </a:p>
          <a:p>
            <a:pPr algn="just">
              <a:spcAft>
                <a:spcPts val="1200"/>
              </a:spcAft>
            </a:pPr>
            <a:r>
              <a:rPr lang="it-IT" dirty="0" smtClean="0"/>
              <a:t>Tale dato, codificato secondo un elenco - chiuso - disponibile all’interno dell’applicativo informatico, costituisce una informazione integrativa rispetto alla usuale dichiarazione della categoria catastale ed è finalizzata a realizzare una maggiore fruibilità delle informazioni disponibili nelle banche dati catastali (la destinazione d’uso dichiarata resterà agli atti catastali e non comparirà in visura).</a:t>
            </a:r>
          </a:p>
          <a:p>
            <a:pPr algn="just"/>
            <a:r>
              <a:rPr lang="it-IT" dirty="0" smtClean="0"/>
              <a:t>Tra le destinazioni d’uso e le categorie catastali è realizzata una corrispondenza univoca nel senso che ogni destinazione d’uso è compatibile con una ed una sola categoria catastale, mentre ad ognuna delle categorie catastali può corrispondere anche più di una destinazione d’uso.      </a:t>
            </a:r>
            <a:endParaRPr lang="it-IT" dirty="0"/>
          </a:p>
        </p:txBody>
      </p:sp>
    </p:spTree>
    <p:extLst>
      <p:ext uri="{BB962C8B-B14F-4D97-AF65-F5344CB8AC3E}">
        <p14:creationId xmlns:p14="http://schemas.microsoft.com/office/powerpoint/2010/main" val="2081119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olo 1"/>
          <p:cNvSpPr>
            <a:spLocks noGrp="1"/>
          </p:cNvSpPr>
          <p:nvPr>
            <p:ph type="ctrTitle"/>
          </p:nvPr>
        </p:nvSpPr>
        <p:spPr>
          <a:xfrm>
            <a:off x="1835696" y="188640"/>
            <a:ext cx="6912768" cy="432048"/>
          </a:xfrm>
        </p:spPr>
        <p:txBody>
          <a:bodyPr>
            <a:noAutofit/>
          </a:bodyPr>
          <a:lstStyle/>
          <a:p>
            <a:r>
              <a:rPr lang="it-IT" b="1" dirty="0" smtClean="0">
                <a:solidFill>
                  <a:srgbClr val="E46C0A"/>
                </a:solidFill>
                <a:latin typeface="+mj-lt"/>
                <a:ea typeface="Verdana" panose="020B0604030504040204" pitchFamily="34" charset="0"/>
                <a:cs typeface="Verdana" panose="020B0604030504040204" pitchFamily="34" charset="0"/>
              </a:rPr>
              <a:t>Documenti di prassi e Istruzioni operative dell’AdE</a:t>
            </a:r>
            <a:endParaRPr lang="it-IT" b="1" dirty="0">
              <a:solidFill>
                <a:srgbClr val="E46C0A"/>
              </a:solidFill>
              <a:latin typeface="+mj-lt"/>
              <a:ea typeface="Verdana" panose="020B0604030504040204" pitchFamily="34" charset="0"/>
              <a:cs typeface="Verdana" panose="020B0604030504040204" pitchFamily="34" charset="0"/>
            </a:endParaRPr>
          </a:p>
        </p:txBody>
      </p:sp>
      <p:grpSp>
        <p:nvGrpSpPr>
          <p:cNvPr id="2" name="Gruppo 1"/>
          <p:cNvGrpSpPr/>
          <p:nvPr/>
        </p:nvGrpSpPr>
        <p:grpSpPr>
          <a:xfrm>
            <a:off x="384728" y="793907"/>
            <a:ext cx="5770577" cy="3223275"/>
            <a:chOff x="384728" y="793907"/>
            <a:chExt cx="5770577" cy="3223275"/>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728" y="1340768"/>
              <a:ext cx="4049836" cy="2676414"/>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9" name="Gruppo 38"/>
            <p:cNvGrpSpPr/>
            <p:nvPr/>
          </p:nvGrpSpPr>
          <p:grpSpPr>
            <a:xfrm>
              <a:off x="3707904" y="793907"/>
              <a:ext cx="2447401" cy="1338949"/>
              <a:chOff x="4084042" y="782874"/>
              <a:chExt cx="2447401" cy="1338949"/>
            </a:xfrm>
          </p:grpSpPr>
          <p:sp>
            <p:nvSpPr>
              <p:cNvPr id="27" name="Rettangolo 26"/>
              <p:cNvSpPr/>
              <p:nvPr/>
            </p:nvSpPr>
            <p:spPr>
              <a:xfrm>
                <a:off x="4084042" y="793616"/>
                <a:ext cx="2447401" cy="1328207"/>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p:cNvSpPr/>
              <p:nvPr/>
            </p:nvSpPr>
            <p:spPr>
              <a:xfrm>
                <a:off x="4384188" y="782874"/>
                <a:ext cx="1847109" cy="276999"/>
              </a:xfrm>
              <a:prstGeom prst="rect">
                <a:avLst/>
              </a:prstGeom>
              <a:noFill/>
            </p:spPr>
            <p:txBody>
              <a:bodyPr wrap="none">
                <a:spAutoFit/>
              </a:bodyPr>
              <a:lstStyle/>
              <a:p>
                <a:r>
                  <a:rPr lang="it-IT" sz="1200" dirty="0" smtClean="0">
                    <a:solidFill>
                      <a:srgbClr val="0000FF"/>
                    </a:solidFill>
                  </a:rPr>
                  <a:t>www.agenziaentrate.gov.it</a:t>
                </a:r>
              </a:p>
            </p:txBody>
          </p:sp>
          <p:sp>
            <p:nvSpPr>
              <p:cNvPr id="4" name="Rettangolo 3"/>
              <p:cNvSpPr/>
              <p:nvPr/>
            </p:nvSpPr>
            <p:spPr>
              <a:xfrm>
                <a:off x="4685649" y="1136857"/>
                <a:ext cx="1244187" cy="276999"/>
              </a:xfrm>
              <a:prstGeom prst="rect">
                <a:avLst/>
              </a:prstGeom>
              <a:noFill/>
            </p:spPr>
            <p:txBody>
              <a:bodyPr wrap="none">
                <a:spAutoFit/>
              </a:bodyPr>
              <a:lstStyle/>
              <a:p>
                <a:r>
                  <a:rPr lang="it-IT" sz="1200" dirty="0"/>
                  <a:t>D</a:t>
                </a:r>
                <a:r>
                  <a:rPr lang="it-IT" sz="1200" dirty="0" smtClean="0"/>
                  <a:t>ocumentazione</a:t>
                </a:r>
                <a:endParaRPr lang="it-IT" sz="1200" dirty="0"/>
              </a:p>
            </p:txBody>
          </p:sp>
          <p:sp>
            <p:nvSpPr>
              <p:cNvPr id="5" name="Rettangolo 4"/>
              <p:cNvSpPr/>
              <p:nvPr/>
            </p:nvSpPr>
            <p:spPr>
              <a:xfrm>
                <a:off x="4084042" y="1490840"/>
                <a:ext cx="2447401" cy="276999"/>
              </a:xfrm>
              <a:prstGeom prst="rect">
                <a:avLst/>
              </a:prstGeom>
              <a:noFill/>
            </p:spPr>
            <p:txBody>
              <a:bodyPr wrap="none">
                <a:spAutoFit/>
              </a:bodyPr>
              <a:lstStyle/>
              <a:p>
                <a:r>
                  <a:rPr lang="it-IT" sz="1200" dirty="0"/>
                  <a:t>Provvedimenti, circolari e risoluzioni</a:t>
                </a:r>
              </a:p>
            </p:txBody>
          </p:sp>
          <p:sp>
            <p:nvSpPr>
              <p:cNvPr id="7" name="Rettangolo 6"/>
              <p:cNvSpPr/>
              <p:nvPr/>
            </p:nvSpPr>
            <p:spPr>
              <a:xfrm>
                <a:off x="4959891" y="1844824"/>
                <a:ext cx="695703" cy="276999"/>
              </a:xfrm>
              <a:prstGeom prst="rect">
                <a:avLst/>
              </a:prstGeom>
              <a:noFill/>
            </p:spPr>
            <p:txBody>
              <a:bodyPr wrap="none">
                <a:spAutoFit/>
              </a:bodyPr>
              <a:lstStyle/>
              <a:p>
                <a:r>
                  <a:rPr lang="it-IT" sz="1200" dirty="0" smtClean="0"/>
                  <a:t>Circolari</a:t>
                </a:r>
                <a:endParaRPr lang="it-IT" sz="1200" dirty="0"/>
              </a:p>
            </p:txBody>
          </p:sp>
          <p:sp>
            <p:nvSpPr>
              <p:cNvPr id="8" name="Freccia in giù 7"/>
              <p:cNvSpPr/>
              <p:nvPr/>
            </p:nvSpPr>
            <p:spPr>
              <a:xfrm>
                <a:off x="5191973" y="1070906"/>
                <a:ext cx="231538" cy="67059"/>
              </a:xfrm>
              <a:prstGeom prst="down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Freccia in giù 36"/>
              <p:cNvSpPr/>
              <p:nvPr/>
            </p:nvSpPr>
            <p:spPr>
              <a:xfrm>
                <a:off x="5191973" y="1424335"/>
                <a:ext cx="231538" cy="67059"/>
              </a:xfrm>
              <a:prstGeom prst="down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Freccia in giù 37"/>
              <p:cNvSpPr/>
              <p:nvPr/>
            </p:nvSpPr>
            <p:spPr>
              <a:xfrm>
                <a:off x="5191973" y="1777765"/>
                <a:ext cx="231538" cy="67059"/>
              </a:xfrm>
              <a:prstGeom prst="down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grpSp>
        <p:nvGrpSpPr>
          <p:cNvPr id="6" name="Gruppo 5"/>
          <p:cNvGrpSpPr/>
          <p:nvPr/>
        </p:nvGrpSpPr>
        <p:grpSpPr>
          <a:xfrm>
            <a:off x="2555776" y="3202472"/>
            <a:ext cx="6221319" cy="3034840"/>
            <a:chOff x="2555776" y="3202472"/>
            <a:chExt cx="6221319" cy="303484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313" y="3202472"/>
              <a:ext cx="4133782" cy="26748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6" name="Gruppo 35"/>
            <p:cNvGrpSpPr/>
            <p:nvPr/>
          </p:nvGrpSpPr>
          <p:grpSpPr>
            <a:xfrm>
              <a:off x="2555776" y="4611309"/>
              <a:ext cx="2725682" cy="1626003"/>
              <a:chOff x="1796225" y="4384253"/>
              <a:chExt cx="2725682" cy="1626003"/>
            </a:xfrm>
          </p:grpSpPr>
          <p:sp>
            <p:nvSpPr>
              <p:cNvPr id="34" name="Rettangolo 33"/>
              <p:cNvSpPr/>
              <p:nvPr/>
            </p:nvSpPr>
            <p:spPr>
              <a:xfrm>
                <a:off x="1796225" y="4384254"/>
                <a:ext cx="2725682" cy="1626002"/>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2235512" y="4384253"/>
                <a:ext cx="1847109" cy="276999"/>
              </a:xfrm>
              <a:prstGeom prst="rect">
                <a:avLst/>
              </a:prstGeom>
              <a:noFill/>
            </p:spPr>
            <p:txBody>
              <a:bodyPr wrap="none">
                <a:spAutoFit/>
              </a:bodyPr>
              <a:lstStyle/>
              <a:p>
                <a:r>
                  <a:rPr lang="it-IT" sz="1200" dirty="0" smtClean="0">
                    <a:solidFill>
                      <a:srgbClr val="0000FF"/>
                    </a:solidFill>
                  </a:rPr>
                  <a:t>www.agenziaentrate.gov.it</a:t>
                </a:r>
              </a:p>
            </p:txBody>
          </p:sp>
          <p:sp>
            <p:nvSpPr>
              <p:cNvPr id="19" name="Rettangolo 18"/>
              <p:cNvSpPr/>
              <p:nvPr/>
            </p:nvSpPr>
            <p:spPr>
              <a:xfrm>
                <a:off x="2629626" y="4721504"/>
                <a:ext cx="1058880" cy="276999"/>
              </a:xfrm>
              <a:prstGeom prst="rect">
                <a:avLst/>
              </a:prstGeom>
              <a:noFill/>
            </p:spPr>
            <p:txBody>
              <a:bodyPr wrap="none">
                <a:spAutoFit/>
              </a:bodyPr>
              <a:lstStyle/>
              <a:p>
                <a:r>
                  <a:rPr lang="it-IT" sz="1200" dirty="0" smtClean="0"/>
                  <a:t>Cosa devi fare</a:t>
                </a:r>
                <a:endParaRPr lang="it-IT" sz="1200" dirty="0"/>
              </a:p>
            </p:txBody>
          </p:sp>
          <p:sp>
            <p:nvSpPr>
              <p:cNvPr id="20" name="Rettangolo 19"/>
              <p:cNvSpPr/>
              <p:nvPr/>
            </p:nvSpPr>
            <p:spPr>
              <a:xfrm>
                <a:off x="1963226" y="5058755"/>
                <a:ext cx="2391680" cy="276999"/>
              </a:xfrm>
              <a:prstGeom prst="rect">
                <a:avLst/>
              </a:prstGeom>
              <a:noFill/>
            </p:spPr>
            <p:txBody>
              <a:bodyPr wrap="none">
                <a:spAutoFit/>
              </a:bodyPr>
              <a:lstStyle/>
              <a:p>
                <a:r>
                  <a:rPr lang="it-IT" sz="1200" dirty="0" smtClean="0"/>
                  <a:t>Aggiornare dati catastali e ipotecari</a:t>
                </a:r>
                <a:endParaRPr lang="it-IT" sz="1200" dirty="0"/>
              </a:p>
            </p:txBody>
          </p:sp>
          <p:sp>
            <p:nvSpPr>
              <p:cNvPr id="21" name="Rettangolo 20"/>
              <p:cNvSpPr/>
              <p:nvPr/>
            </p:nvSpPr>
            <p:spPr>
              <a:xfrm>
                <a:off x="1797476" y="5396006"/>
                <a:ext cx="2723181" cy="276999"/>
              </a:xfrm>
              <a:prstGeom prst="rect">
                <a:avLst/>
              </a:prstGeom>
              <a:noFill/>
            </p:spPr>
            <p:txBody>
              <a:bodyPr wrap="none">
                <a:spAutoFit/>
              </a:bodyPr>
              <a:lstStyle/>
              <a:p>
                <a:r>
                  <a:rPr lang="it-IT" sz="1200" dirty="0" smtClean="0"/>
                  <a:t>Aggiornamento Catasto fabbricati- Docfa</a:t>
                </a:r>
                <a:endParaRPr lang="it-IT" sz="1200" dirty="0"/>
              </a:p>
            </p:txBody>
          </p:sp>
          <p:sp>
            <p:nvSpPr>
              <p:cNvPr id="25" name="Rettangolo 24"/>
              <p:cNvSpPr/>
              <p:nvPr/>
            </p:nvSpPr>
            <p:spPr>
              <a:xfrm>
                <a:off x="2376031" y="5733256"/>
                <a:ext cx="1566070" cy="276999"/>
              </a:xfrm>
              <a:prstGeom prst="rect">
                <a:avLst/>
              </a:prstGeom>
              <a:noFill/>
            </p:spPr>
            <p:txBody>
              <a:bodyPr wrap="none">
                <a:spAutoFit/>
              </a:bodyPr>
              <a:lstStyle/>
              <a:p>
                <a:r>
                  <a:rPr lang="it-IT" sz="1200" dirty="0" smtClean="0"/>
                  <a:t>Software Docfa 4.00.3</a:t>
                </a:r>
                <a:endParaRPr lang="it-IT" sz="1200" dirty="0"/>
              </a:p>
            </p:txBody>
          </p:sp>
          <p:sp>
            <p:nvSpPr>
              <p:cNvPr id="40" name="Freccia in giù 39"/>
              <p:cNvSpPr/>
              <p:nvPr/>
            </p:nvSpPr>
            <p:spPr>
              <a:xfrm>
                <a:off x="3043297" y="4661942"/>
                <a:ext cx="231538" cy="67059"/>
              </a:xfrm>
              <a:prstGeom prst="down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Freccia in giù 40"/>
              <p:cNvSpPr/>
              <p:nvPr/>
            </p:nvSpPr>
            <p:spPr>
              <a:xfrm>
                <a:off x="3043297" y="5007870"/>
                <a:ext cx="231538" cy="67059"/>
              </a:xfrm>
              <a:prstGeom prst="down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Freccia in giù 41"/>
              <p:cNvSpPr/>
              <p:nvPr/>
            </p:nvSpPr>
            <p:spPr>
              <a:xfrm>
                <a:off x="3043297" y="5353798"/>
                <a:ext cx="231538" cy="67059"/>
              </a:xfrm>
              <a:prstGeom prst="down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Freccia in giù 42"/>
              <p:cNvSpPr/>
              <p:nvPr/>
            </p:nvSpPr>
            <p:spPr>
              <a:xfrm>
                <a:off x="3043297" y="5699726"/>
                <a:ext cx="231538" cy="67059"/>
              </a:xfrm>
              <a:prstGeom prst="down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Tree>
    <p:extLst>
      <p:ext uri="{BB962C8B-B14F-4D97-AF65-F5344CB8AC3E}">
        <p14:creationId xmlns:p14="http://schemas.microsoft.com/office/powerpoint/2010/main" val="96090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txBox="1">
            <a:spLocks/>
          </p:cNvSpPr>
          <p:nvPr/>
        </p:nvSpPr>
        <p:spPr>
          <a:xfrm>
            <a:off x="2051720" y="116632"/>
            <a:ext cx="6696744" cy="432048"/>
          </a:xfrm>
          <a:prstGeom prst="rect">
            <a:avLst/>
          </a:prstGeom>
        </p:spPr>
        <p:txBody>
          <a:bodyPr vert="horz" lIns="91440" tIns="45720" rIns="91440" bIns="45720" rtlCol="0" anchor="ctr">
            <a:noAutofit/>
          </a:bodyPr>
          <a:lstStyle>
            <a:lvl1pPr algn="r" defTabSz="914400" rtl="0" eaLnBrk="1" latinLnBrk="0" hangingPunct="1">
              <a:spcBef>
                <a:spcPct val="0"/>
              </a:spcBef>
              <a:buNone/>
              <a:defRPr sz="2000" kern="1200">
                <a:solidFill>
                  <a:schemeClr val="tx1"/>
                </a:solidFill>
                <a:latin typeface="Times New Roman" pitchFamily="18" charset="0"/>
                <a:ea typeface="+mj-ea"/>
                <a:cs typeface="Times New Roman" pitchFamily="18" charset="0"/>
              </a:defRPr>
            </a:lvl1pPr>
          </a:lstStyle>
          <a:p>
            <a:pPr>
              <a:lnSpc>
                <a:spcPts val="1900"/>
              </a:lnSpc>
            </a:pPr>
            <a:r>
              <a:rPr lang="it-IT" b="1" dirty="0" smtClean="0">
                <a:solidFill>
                  <a:srgbClr val="E46C0A"/>
                </a:solidFill>
                <a:ea typeface="Verdana" panose="020B0604030504040204" pitchFamily="34" charset="0"/>
                <a:cs typeface="Verdana" panose="020B0604030504040204" pitchFamily="34" charset="0"/>
              </a:rPr>
              <a:t>La specifica "</a:t>
            </a:r>
            <a:r>
              <a:rPr lang="it-IT" b="1" i="1" dirty="0" smtClean="0">
                <a:solidFill>
                  <a:srgbClr val="E46C0A"/>
                </a:solidFill>
                <a:ea typeface="Verdana" panose="020B0604030504040204" pitchFamily="34" charset="0"/>
                <a:cs typeface="Verdana" panose="020B0604030504040204" pitchFamily="34" charset="0"/>
              </a:rPr>
              <a:t>destinazione </a:t>
            </a:r>
            <a:r>
              <a:rPr lang="it-IT" b="1" i="1" dirty="0">
                <a:solidFill>
                  <a:srgbClr val="E46C0A"/>
                </a:solidFill>
                <a:ea typeface="Verdana" panose="020B0604030504040204" pitchFamily="34" charset="0"/>
                <a:cs typeface="Verdana" panose="020B0604030504040204" pitchFamily="34" charset="0"/>
              </a:rPr>
              <a:t>d’uso</a:t>
            </a:r>
            <a:r>
              <a:rPr lang="it-IT" b="1" dirty="0">
                <a:solidFill>
                  <a:srgbClr val="E46C0A"/>
                </a:solidFill>
                <a:ea typeface="Verdana" panose="020B0604030504040204" pitchFamily="34" charset="0"/>
                <a:cs typeface="Verdana" panose="020B0604030504040204" pitchFamily="34" charset="0"/>
              </a:rPr>
              <a:t>" dell’unità immobiliare</a:t>
            </a:r>
          </a:p>
        </p:txBody>
      </p:sp>
      <p:sp>
        <p:nvSpPr>
          <p:cNvPr id="5" name="Rettangolo 1"/>
          <p:cNvSpPr>
            <a:spLocks noChangeArrowheads="1"/>
          </p:cNvSpPr>
          <p:nvPr/>
        </p:nvSpPr>
        <p:spPr bwMode="auto">
          <a:xfrm>
            <a:off x="755576" y="1210107"/>
            <a:ext cx="7632848" cy="369332"/>
          </a:xfrm>
          <a:prstGeom prst="rect">
            <a:avLst/>
          </a:prstGeom>
          <a:noFill/>
          <a:ln w="9525">
            <a:noFill/>
            <a:miter lim="800000"/>
            <a:headEnd/>
            <a:tailEnd/>
          </a:ln>
        </p:spPr>
        <p:txBody>
          <a:bodyPr wrap="square">
            <a:spAutoFit/>
          </a:bodyPr>
          <a:lstStyle/>
          <a:p>
            <a:pPr algn="ctr" fontAlgn="base">
              <a:spcBef>
                <a:spcPct val="0"/>
              </a:spcBef>
              <a:spcAft>
                <a:spcPct val="0"/>
              </a:spcAft>
            </a:pPr>
            <a:r>
              <a:rPr lang="it-IT" i="1" dirty="0" smtClean="0">
                <a:solidFill>
                  <a:srgbClr val="000066"/>
                </a:solidFill>
                <a:latin typeface="Arial" charset="0"/>
                <a:cs typeface="Times New Roman" panose="02020603050405020304" pitchFamily="18" charset="0"/>
              </a:rPr>
              <a:t>Esempi di correlazione tra categoria catastale e destinazione d’uso)</a:t>
            </a:r>
            <a:endParaRPr lang="it-IT" i="1" dirty="0">
              <a:solidFill>
                <a:srgbClr val="000066"/>
              </a:solidFill>
              <a:latin typeface="Times New Roman" panose="02020603050405020304" pitchFamily="18" charset="0"/>
              <a:cs typeface="Times New Roman" panose="02020603050405020304" pitchFamily="18" charset="0"/>
            </a:endParaRPr>
          </a:p>
        </p:txBody>
      </p:sp>
      <p:pic>
        <p:nvPicPr>
          <p:cNvPr id="9"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113" y="2060848"/>
            <a:ext cx="7909570"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e 1"/>
          <p:cNvSpPr/>
          <p:nvPr/>
        </p:nvSpPr>
        <p:spPr>
          <a:xfrm>
            <a:off x="1403648" y="4077072"/>
            <a:ext cx="864096" cy="648072"/>
          </a:xfrm>
          <a:prstGeom prst="ellipse">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7216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txBox="1">
            <a:spLocks/>
          </p:cNvSpPr>
          <p:nvPr/>
        </p:nvSpPr>
        <p:spPr>
          <a:xfrm>
            <a:off x="2051720" y="116632"/>
            <a:ext cx="6696744" cy="432048"/>
          </a:xfrm>
          <a:prstGeom prst="rect">
            <a:avLst/>
          </a:prstGeom>
        </p:spPr>
        <p:txBody>
          <a:bodyPr vert="horz" lIns="91440" tIns="45720" rIns="91440" bIns="45720" rtlCol="0" anchor="ctr">
            <a:noAutofit/>
          </a:bodyPr>
          <a:lstStyle>
            <a:lvl1pPr algn="r" defTabSz="914400" rtl="0" eaLnBrk="1" latinLnBrk="0" hangingPunct="1">
              <a:spcBef>
                <a:spcPct val="0"/>
              </a:spcBef>
              <a:buNone/>
              <a:defRPr sz="2000" kern="1200">
                <a:solidFill>
                  <a:schemeClr val="tx1"/>
                </a:solidFill>
                <a:latin typeface="Times New Roman" pitchFamily="18" charset="0"/>
                <a:ea typeface="+mj-ea"/>
                <a:cs typeface="Times New Roman" pitchFamily="18" charset="0"/>
              </a:defRPr>
            </a:lvl1pPr>
          </a:lstStyle>
          <a:p>
            <a:pPr>
              <a:lnSpc>
                <a:spcPts val="1900"/>
              </a:lnSpc>
            </a:pPr>
            <a:r>
              <a:rPr lang="it-IT" b="1" dirty="0" smtClean="0">
                <a:solidFill>
                  <a:srgbClr val="E46C0A"/>
                </a:solidFill>
                <a:ea typeface="Verdana" panose="020B0604030504040204" pitchFamily="34" charset="0"/>
                <a:cs typeface="Verdana" panose="020B0604030504040204" pitchFamily="34" charset="0"/>
              </a:rPr>
              <a:t>La specifica "</a:t>
            </a:r>
            <a:r>
              <a:rPr lang="it-IT" b="1" i="1" dirty="0" smtClean="0">
                <a:solidFill>
                  <a:srgbClr val="E46C0A"/>
                </a:solidFill>
                <a:ea typeface="Verdana" panose="020B0604030504040204" pitchFamily="34" charset="0"/>
                <a:cs typeface="Verdana" panose="020B0604030504040204" pitchFamily="34" charset="0"/>
              </a:rPr>
              <a:t>destinazione </a:t>
            </a:r>
            <a:r>
              <a:rPr lang="it-IT" b="1" i="1" dirty="0">
                <a:solidFill>
                  <a:srgbClr val="E46C0A"/>
                </a:solidFill>
                <a:ea typeface="Verdana" panose="020B0604030504040204" pitchFamily="34" charset="0"/>
                <a:cs typeface="Verdana" panose="020B0604030504040204" pitchFamily="34" charset="0"/>
              </a:rPr>
              <a:t>d’uso</a:t>
            </a:r>
            <a:r>
              <a:rPr lang="it-IT" b="1" dirty="0">
                <a:solidFill>
                  <a:srgbClr val="E46C0A"/>
                </a:solidFill>
                <a:ea typeface="Verdana" panose="020B0604030504040204" pitchFamily="34" charset="0"/>
                <a:cs typeface="Verdana" panose="020B0604030504040204" pitchFamily="34" charset="0"/>
              </a:rPr>
              <a:t>" dell’unità immobiliare</a:t>
            </a:r>
          </a:p>
        </p:txBody>
      </p:sp>
      <p:sp>
        <p:nvSpPr>
          <p:cNvPr id="5" name="Rettangolo 1"/>
          <p:cNvSpPr>
            <a:spLocks noChangeArrowheads="1"/>
          </p:cNvSpPr>
          <p:nvPr/>
        </p:nvSpPr>
        <p:spPr bwMode="auto">
          <a:xfrm>
            <a:off x="755576" y="908720"/>
            <a:ext cx="7632848" cy="369332"/>
          </a:xfrm>
          <a:prstGeom prst="rect">
            <a:avLst/>
          </a:prstGeom>
          <a:noFill/>
          <a:ln w="9525">
            <a:noFill/>
            <a:miter lim="800000"/>
            <a:headEnd/>
            <a:tailEnd/>
          </a:ln>
        </p:spPr>
        <p:txBody>
          <a:bodyPr wrap="square">
            <a:spAutoFit/>
          </a:bodyPr>
          <a:lstStyle/>
          <a:p>
            <a:pPr algn="ctr" fontAlgn="base">
              <a:spcBef>
                <a:spcPct val="0"/>
              </a:spcBef>
              <a:spcAft>
                <a:spcPct val="0"/>
              </a:spcAft>
            </a:pPr>
            <a:r>
              <a:rPr lang="it-IT" i="1" dirty="0" smtClean="0">
                <a:solidFill>
                  <a:srgbClr val="000066"/>
                </a:solidFill>
                <a:latin typeface="Arial" charset="0"/>
                <a:cs typeface="Times New Roman" panose="02020603050405020304" pitchFamily="18" charset="0"/>
              </a:rPr>
              <a:t>Esempi di correlazione tra categoria catastale e destinazione d’uso)</a:t>
            </a:r>
            <a:endParaRPr lang="it-IT" i="1" dirty="0">
              <a:solidFill>
                <a:srgbClr val="000066"/>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84784"/>
            <a:ext cx="8064896"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Connettore 1 2"/>
          <p:cNvCxnSpPr/>
          <p:nvPr/>
        </p:nvCxnSpPr>
        <p:spPr>
          <a:xfrm>
            <a:off x="2880752" y="1944540"/>
            <a:ext cx="56166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e 11"/>
          <p:cNvSpPr/>
          <p:nvPr/>
        </p:nvSpPr>
        <p:spPr>
          <a:xfrm>
            <a:off x="558024" y="3554074"/>
            <a:ext cx="2304256" cy="1188132"/>
          </a:xfrm>
          <a:prstGeom prst="ellipse">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80064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58546" y="1442393"/>
            <a:ext cx="1164101" cy="646331"/>
          </a:xfrm>
          <a:prstGeom prst="rect">
            <a:avLst/>
          </a:prstGeom>
          <a:noFill/>
        </p:spPr>
        <p:txBody>
          <a:bodyPr wrap="none" rtlCol="0">
            <a:spAutoFit/>
          </a:bodyPr>
          <a:lstStyle/>
          <a:p>
            <a:pPr algn="ctr"/>
            <a:r>
              <a:rPr lang="it-IT" dirty="0" smtClean="0"/>
              <a:t>Modello D</a:t>
            </a:r>
          </a:p>
          <a:p>
            <a:pPr algn="ctr"/>
            <a:r>
              <a:rPr lang="it-IT" i="1" dirty="0" smtClean="0">
                <a:latin typeface="Times New Roman" panose="02020603050405020304" pitchFamily="18" charset="0"/>
                <a:cs typeface="Times New Roman" panose="02020603050405020304" pitchFamily="18" charset="0"/>
              </a:rPr>
              <a:t>Quadro U</a:t>
            </a:r>
            <a:endParaRPr lang="it-IT" i="1" dirty="0">
              <a:latin typeface="Times New Roman" panose="02020603050405020304" pitchFamily="18" charset="0"/>
              <a:cs typeface="Times New Roman" panose="02020603050405020304" pitchFamily="18" charset="0"/>
            </a:endParaRPr>
          </a:p>
        </p:txBody>
      </p:sp>
      <p:sp>
        <p:nvSpPr>
          <p:cNvPr id="5" name="CasellaDiTesto 4"/>
          <p:cNvSpPr txBox="1"/>
          <p:nvPr/>
        </p:nvSpPr>
        <p:spPr>
          <a:xfrm>
            <a:off x="1763688" y="980728"/>
            <a:ext cx="7056784" cy="1569660"/>
          </a:xfrm>
          <a:prstGeom prst="rect">
            <a:avLst/>
          </a:prstGeom>
          <a:noFill/>
        </p:spPr>
        <p:txBody>
          <a:bodyPr wrap="square" rtlCol="0">
            <a:spAutoFit/>
          </a:bodyPr>
          <a:lstStyle/>
          <a:p>
            <a:r>
              <a:rPr lang="it-IT" sz="1600" i="1" dirty="0" smtClean="0"/>
              <a:t>La selezione del Gruppo D o E nel campo categoria permette di visualizzare, e selezionare, tutte le destinazioni d’uso con esso compatibili. La successiva selezione della specifica destinazione d’uso individua univocamente la categoria catastale. La selezione della categoria catastale permette di visualizzare, e selezionare, le sole destinazioni d’uso con essa compatibili </a:t>
            </a:r>
          </a:p>
          <a:p>
            <a:endParaRPr lang="it-IT" sz="1600" i="1" dirty="0"/>
          </a:p>
        </p:txBody>
      </p:sp>
      <p:pic>
        <p:nvPicPr>
          <p:cNvPr id="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63420" r="68980"/>
          <a:stretch/>
        </p:blipFill>
        <p:spPr bwMode="auto">
          <a:xfrm>
            <a:off x="323528" y="4005064"/>
            <a:ext cx="1837781"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5000" y="3284984"/>
            <a:ext cx="2577480" cy="671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2636912"/>
            <a:ext cx="4522068" cy="1488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reccia ad arco 9"/>
          <p:cNvSpPr/>
          <p:nvPr/>
        </p:nvSpPr>
        <p:spPr bwMode="auto">
          <a:xfrm rot="17505343">
            <a:off x="1147303" y="3447788"/>
            <a:ext cx="936104" cy="864096"/>
          </a:xfrm>
          <a:prstGeom prst="circularArrow">
            <a:avLst>
              <a:gd name="adj1" fmla="val 10557"/>
              <a:gd name="adj2" fmla="val 1142319"/>
              <a:gd name="adj3" fmla="val 20395331"/>
              <a:gd name="adj4" fmla="val 14376998"/>
              <a:gd name="adj5" fmla="val 12500"/>
            </a:avLst>
          </a:prstGeom>
          <a:solidFill>
            <a:schemeClr val="bg1"/>
          </a:solidFill>
          <a:ln w="3175" cap="flat" cmpd="sng" algn="ctr">
            <a:solidFill>
              <a:srgbClr val="FF0000"/>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w="3175">
                <a:solidFill>
                  <a:schemeClr val="tx1"/>
                </a:solidFill>
              </a:ln>
              <a:solidFill>
                <a:schemeClr val="tx1"/>
              </a:solidFill>
              <a:latin typeface="Arial" pitchFamily="34" charset="0"/>
            </a:endParaRPr>
          </a:p>
        </p:txBody>
      </p:sp>
      <p:grpSp>
        <p:nvGrpSpPr>
          <p:cNvPr id="11" name="Gruppo 10"/>
          <p:cNvGrpSpPr/>
          <p:nvPr/>
        </p:nvGrpSpPr>
        <p:grpSpPr>
          <a:xfrm>
            <a:off x="4788024" y="2636912"/>
            <a:ext cx="2053805" cy="3312368"/>
            <a:chOff x="4788024" y="3284984"/>
            <a:chExt cx="2053805" cy="3312368"/>
          </a:xfrm>
        </p:grpSpPr>
        <p:grpSp>
          <p:nvGrpSpPr>
            <p:cNvPr id="12" name="Gruppo 11"/>
            <p:cNvGrpSpPr/>
            <p:nvPr/>
          </p:nvGrpSpPr>
          <p:grpSpPr>
            <a:xfrm>
              <a:off x="4788024" y="3284984"/>
              <a:ext cx="1440160" cy="2296900"/>
              <a:chOff x="4788024" y="3284984"/>
              <a:chExt cx="1440160" cy="2296900"/>
            </a:xfrm>
          </p:grpSpPr>
          <p:sp>
            <p:nvSpPr>
              <p:cNvPr id="16" name="Rettangolo 15"/>
              <p:cNvSpPr/>
              <p:nvPr/>
            </p:nvSpPr>
            <p:spPr bwMode="auto">
              <a:xfrm>
                <a:off x="4788024" y="4166154"/>
                <a:ext cx="1440160" cy="1415730"/>
              </a:xfrm>
              <a:prstGeom prst="rect">
                <a:avLst/>
              </a:prstGeom>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endParaRPr>
              </a:p>
            </p:txBody>
          </p:sp>
          <p:sp>
            <p:nvSpPr>
              <p:cNvPr id="17" name="Rettangolo 16"/>
              <p:cNvSpPr/>
              <p:nvPr/>
            </p:nvSpPr>
            <p:spPr bwMode="auto">
              <a:xfrm>
                <a:off x="5922938" y="3284984"/>
                <a:ext cx="305246" cy="881170"/>
              </a:xfrm>
              <a:prstGeom prst="rect">
                <a:avLst/>
              </a:prstGeom>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it-IT">
                  <a:latin typeface="Arial" pitchFamily="34" charset="0"/>
                </a:endParaRPr>
              </a:p>
            </p:txBody>
          </p:sp>
        </p:grpSp>
        <p:grpSp>
          <p:nvGrpSpPr>
            <p:cNvPr id="13" name="Gruppo 12"/>
            <p:cNvGrpSpPr/>
            <p:nvPr/>
          </p:nvGrpSpPr>
          <p:grpSpPr>
            <a:xfrm>
              <a:off x="5004048" y="4653136"/>
              <a:ext cx="1837781" cy="1944216"/>
              <a:chOff x="611560" y="4237484"/>
              <a:chExt cx="1837781" cy="1944216"/>
            </a:xfrm>
          </p:grpSpPr>
          <p:pic>
            <p:nvPicPr>
              <p:cNvPr id="1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63420" r="68980"/>
              <a:stretch/>
            </p:blipFill>
            <p:spPr bwMode="auto">
              <a:xfrm>
                <a:off x="611560" y="4237484"/>
                <a:ext cx="1837781"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5940" y="4561820"/>
                <a:ext cx="480364" cy="1568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18" name="Freccia ad arco 17"/>
          <p:cNvSpPr/>
          <p:nvPr/>
        </p:nvSpPr>
        <p:spPr bwMode="auto">
          <a:xfrm rot="17505343">
            <a:off x="5760132" y="3512449"/>
            <a:ext cx="936104" cy="864096"/>
          </a:xfrm>
          <a:prstGeom prst="circularArrow">
            <a:avLst>
              <a:gd name="adj1" fmla="val 10557"/>
              <a:gd name="adj2" fmla="val 1142319"/>
              <a:gd name="adj3" fmla="val 20395331"/>
              <a:gd name="adj4" fmla="val 14376998"/>
              <a:gd name="adj5" fmla="val 12500"/>
            </a:avLst>
          </a:prstGeom>
          <a:solidFill>
            <a:schemeClr val="bg1"/>
          </a:solidFill>
          <a:ln w="3175" cap="flat" cmpd="sng" algn="ctr">
            <a:solidFill>
              <a:srgbClr val="FF0000"/>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it-IT">
              <a:ln w="3175">
                <a:solidFill>
                  <a:schemeClr val="tx1"/>
                </a:solidFill>
              </a:ln>
              <a:latin typeface="Arial" pitchFamily="34" charset="0"/>
            </a:endParaRPr>
          </a:p>
        </p:txBody>
      </p:sp>
      <p:grpSp>
        <p:nvGrpSpPr>
          <p:cNvPr id="19" name="Gruppo 18"/>
          <p:cNvGrpSpPr/>
          <p:nvPr/>
        </p:nvGrpSpPr>
        <p:grpSpPr>
          <a:xfrm>
            <a:off x="2188294" y="4329400"/>
            <a:ext cx="2455714" cy="1543082"/>
            <a:chOff x="2188294" y="4977472"/>
            <a:chExt cx="2455714" cy="1543082"/>
          </a:xfrm>
        </p:grpSpPr>
        <p:pic>
          <p:nvPicPr>
            <p:cNvPr id="2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8294" y="5637666"/>
              <a:ext cx="2455714" cy="88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Freccia in giù 20"/>
            <p:cNvSpPr/>
            <p:nvPr/>
          </p:nvSpPr>
          <p:spPr bwMode="auto">
            <a:xfrm>
              <a:off x="3203848" y="4977472"/>
              <a:ext cx="288032" cy="467752"/>
            </a:xfrm>
            <a:prstGeom prst="downArrow">
              <a:avLst/>
            </a:prstGeom>
            <a:solidFill>
              <a:schemeClr val="bg1"/>
            </a:solidFill>
            <a:ln w="3175" cap="flat" cmpd="sng" algn="ctr">
              <a:solidFill>
                <a:srgbClr val="FF0000"/>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it-IT">
                <a:ln w="3175">
                  <a:solidFill>
                    <a:schemeClr val="tx1"/>
                  </a:solidFill>
                </a:ln>
                <a:latin typeface="Arial" pitchFamily="34" charset="0"/>
              </a:endParaRPr>
            </a:p>
          </p:txBody>
        </p:sp>
      </p:grpSp>
      <p:grpSp>
        <p:nvGrpSpPr>
          <p:cNvPr id="22" name="Gruppo 21"/>
          <p:cNvGrpSpPr/>
          <p:nvPr/>
        </p:nvGrpSpPr>
        <p:grpSpPr>
          <a:xfrm>
            <a:off x="6523289" y="4125188"/>
            <a:ext cx="2419317" cy="1749682"/>
            <a:chOff x="6523289" y="4773260"/>
            <a:chExt cx="2419317" cy="1749682"/>
          </a:xfrm>
        </p:grpSpPr>
        <p:pic>
          <p:nvPicPr>
            <p:cNvPr id="23"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3289" y="5635279"/>
              <a:ext cx="2419317" cy="88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Freccia in giù 23"/>
            <p:cNvSpPr/>
            <p:nvPr/>
          </p:nvSpPr>
          <p:spPr bwMode="auto">
            <a:xfrm>
              <a:off x="7588932" y="4773260"/>
              <a:ext cx="288032" cy="743972"/>
            </a:xfrm>
            <a:prstGeom prst="downArrow">
              <a:avLst/>
            </a:prstGeom>
            <a:solidFill>
              <a:schemeClr val="bg1"/>
            </a:solidFill>
            <a:ln w="3175" cap="flat" cmpd="sng" algn="ctr">
              <a:solidFill>
                <a:srgbClr val="FF0000"/>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it-IT">
                <a:ln w="3175">
                  <a:solidFill>
                    <a:schemeClr val="tx1"/>
                  </a:solidFill>
                </a:ln>
                <a:latin typeface="Arial" pitchFamily="34" charset="0"/>
              </a:endParaRPr>
            </a:p>
          </p:txBody>
        </p:sp>
      </p:grpSp>
      <p:sp>
        <p:nvSpPr>
          <p:cNvPr id="25" name="Rettangolo 24"/>
          <p:cNvSpPr/>
          <p:nvPr/>
        </p:nvSpPr>
        <p:spPr bwMode="auto">
          <a:xfrm>
            <a:off x="1582728" y="2815564"/>
            <a:ext cx="2341200" cy="181388"/>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endParaRPr>
          </a:p>
        </p:txBody>
      </p:sp>
      <p:sp>
        <p:nvSpPr>
          <p:cNvPr id="26" name="Rettangolo 25"/>
          <p:cNvSpPr/>
          <p:nvPr/>
        </p:nvSpPr>
        <p:spPr bwMode="auto">
          <a:xfrm>
            <a:off x="6350420" y="3439205"/>
            <a:ext cx="2341200" cy="181388"/>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endParaRPr>
          </a:p>
        </p:txBody>
      </p:sp>
      <p:sp>
        <p:nvSpPr>
          <p:cNvPr id="27" name="Titolo 1"/>
          <p:cNvSpPr txBox="1">
            <a:spLocks/>
          </p:cNvSpPr>
          <p:nvPr/>
        </p:nvSpPr>
        <p:spPr>
          <a:xfrm>
            <a:off x="2051720" y="116632"/>
            <a:ext cx="6696744" cy="432048"/>
          </a:xfrm>
          <a:prstGeom prst="rect">
            <a:avLst/>
          </a:prstGeom>
        </p:spPr>
        <p:txBody>
          <a:bodyPr vert="horz" lIns="91440" tIns="45720" rIns="91440" bIns="45720" rtlCol="0" anchor="ctr">
            <a:noAutofit/>
          </a:bodyPr>
          <a:lstStyle>
            <a:lvl1pPr algn="r" defTabSz="914400" rtl="0" eaLnBrk="1" latinLnBrk="0" hangingPunct="1">
              <a:spcBef>
                <a:spcPct val="0"/>
              </a:spcBef>
              <a:buNone/>
              <a:defRPr sz="2000" kern="1200">
                <a:solidFill>
                  <a:schemeClr val="tx1"/>
                </a:solidFill>
                <a:latin typeface="Times New Roman" pitchFamily="18" charset="0"/>
                <a:ea typeface="+mj-ea"/>
                <a:cs typeface="Times New Roman" pitchFamily="18" charset="0"/>
              </a:defRPr>
            </a:lvl1pPr>
          </a:lstStyle>
          <a:p>
            <a:pPr>
              <a:lnSpc>
                <a:spcPts val="1900"/>
              </a:lnSpc>
            </a:pPr>
            <a:r>
              <a:rPr lang="it-IT" b="1" dirty="0">
                <a:solidFill>
                  <a:srgbClr val="E46C0A"/>
                </a:solidFill>
                <a:ea typeface="Verdana" panose="020B0604030504040204" pitchFamily="34" charset="0"/>
                <a:cs typeface="Verdana" panose="020B0604030504040204" pitchFamily="34" charset="0"/>
              </a:rPr>
              <a:t>Introduzione dell’ulteriore dato relativo alla specifica</a:t>
            </a:r>
          </a:p>
          <a:p>
            <a:pPr>
              <a:lnSpc>
                <a:spcPts val="1900"/>
              </a:lnSpc>
            </a:pPr>
            <a:r>
              <a:rPr lang="it-IT" b="1" dirty="0">
                <a:solidFill>
                  <a:srgbClr val="E46C0A"/>
                </a:solidFill>
                <a:ea typeface="Verdana" panose="020B0604030504040204" pitchFamily="34" charset="0"/>
                <a:cs typeface="Verdana" panose="020B0604030504040204" pitchFamily="34" charset="0"/>
              </a:rPr>
              <a:t>"</a:t>
            </a:r>
            <a:r>
              <a:rPr lang="it-IT" b="1" i="1" dirty="0">
                <a:solidFill>
                  <a:srgbClr val="E46C0A"/>
                </a:solidFill>
                <a:ea typeface="Verdana" panose="020B0604030504040204" pitchFamily="34" charset="0"/>
                <a:cs typeface="Verdana" panose="020B0604030504040204" pitchFamily="34" charset="0"/>
              </a:rPr>
              <a:t>destinazione d’uso</a:t>
            </a:r>
            <a:r>
              <a:rPr lang="it-IT" b="1" dirty="0">
                <a:solidFill>
                  <a:srgbClr val="E46C0A"/>
                </a:solidFill>
                <a:ea typeface="Verdana" panose="020B0604030504040204" pitchFamily="34" charset="0"/>
                <a:cs typeface="Verdana" panose="020B0604030504040204" pitchFamily="34" charset="0"/>
              </a:rPr>
              <a:t>" dell’unità immobiliare</a:t>
            </a:r>
          </a:p>
        </p:txBody>
      </p:sp>
    </p:spTree>
    <p:extLst>
      <p:ext uri="{BB962C8B-B14F-4D97-AF65-F5344CB8AC3E}">
        <p14:creationId xmlns:p14="http://schemas.microsoft.com/office/powerpoint/2010/main" val="29906112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par>
                          <p:cTn id="13" fill="hold">
                            <p:stCondLst>
                              <p:cond delay="500"/>
                            </p:stCondLst>
                            <p:childTnLst>
                              <p:par>
                                <p:cTn id="14" presetID="22" presetClass="entr" presetSubtype="8" fill="hold"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par>
                          <p:cTn id="21" fill="hold">
                            <p:stCondLst>
                              <p:cond delay="0"/>
                            </p:stCondLst>
                            <p:childTnLst>
                              <p:par>
                                <p:cTn id="22" presetID="22" presetClass="entr" presetSubtype="1" fill="hold" nodeType="afterEffect">
                                  <p:stCondLst>
                                    <p:cond delay="500"/>
                                  </p:stCondLst>
                                  <p:childTnLst>
                                    <p:set>
                                      <p:cBhvr>
                                        <p:cTn id="23" dur="1" fill="hold">
                                          <p:stCondLst>
                                            <p:cond delay="0"/>
                                          </p:stCondLst>
                                        </p:cTn>
                                        <p:tgtEl>
                                          <p:spTgt spid="19"/>
                                        </p:tgtEl>
                                        <p:attrNameLst>
                                          <p:attrName>style.visibility</p:attrName>
                                        </p:attrNameLst>
                                      </p:cBhvr>
                                      <p:to>
                                        <p:strVal val="visible"/>
                                      </p:to>
                                    </p:set>
                                    <p:animEffect transition="in" filter="wipe(up)">
                                      <p:cBhvr>
                                        <p:cTn id="24" dur="1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par>
                          <p:cTn id="35" fill="hold">
                            <p:stCondLst>
                              <p:cond delay="500"/>
                            </p:stCondLst>
                            <p:childTnLst>
                              <p:par>
                                <p:cTn id="36" presetID="22" presetClass="entr" presetSubtype="8" fill="hold" nodeType="afterEffect">
                                  <p:stCondLst>
                                    <p:cond delay="50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10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par>
                          <p:cTn id="43" fill="hold">
                            <p:stCondLst>
                              <p:cond delay="0"/>
                            </p:stCondLst>
                            <p:childTnLst>
                              <p:par>
                                <p:cTn id="44" presetID="22" presetClass="entr" presetSubtype="1" fill="hold" nodeType="afterEffect">
                                  <p:stCondLst>
                                    <p:cond delay="500"/>
                                  </p:stCondLst>
                                  <p:childTnLst>
                                    <p:set>
                                      <p:cBhvr>
                                        <p:cTn id="45" dur="1" fill="hold">
                                          <p:stCondLst>
                                            <p:cond delay="0"/>
                                          </p:stCondLst>
                                        </p:cTn>
                                        <p:tgtEl>
                                          <p:spTgt spid="22"/>
                                        </p:tgtEl>
                                        <p:attrNameLst>
                                          <p:attrName>style.visibility</p:attrName>
                                        </p:attrNameLst>
                                      </p:cBhvr>
                                      <p:to>
                                        <p:strVal val="visible"/>
                                      </p:to>
                                    </p:set>
                                    <p:animEffect transition="in" filter="wipe(up)">
                                      <p:cBhvr>
                                        <p:cTn id="4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animBg="1"/>
      <p:bldP spid="25" grpId="0" animBg="1"/>
      <p:bldP spid="2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olo 1"/>
          <p:cNvSpPr txBox="1">
            <a:spLocks/>
          </p:cNvSpPr>
          <p:nvPr/>
        </p:nvSpPr>
        <p:spPr>
          <a:xfrm>
            <a:off x="2051720" y="116632"/>
            <a:ext cx="6696744" cy="432048"/>
          </a:xfrm>
          <a:prstGeom prst="rect">
            <a:avLst/>
          </a:prstGeom>
        </p:spPr>
        <p:txBody>
          <a:bodyPr vert="horz" lIns="91440" tIns="45720" rIns="91440" bIns="45720" rtlCol="0" anchor="ctr">
            <a:noAutofit/>
          </a:bodyPr>
          <a:lstStyle>
            <a:lvl1pPr algn="r" defTabSz="914400" rtl="0" eaLnBrk="1" latinLnBrk="0" hangingPunct="1">
              <a:spcBef>
                <a:spcPct val="0"/>
              </a:spcBef>
              <a:buNone/>
              <a:defRPr sz="2000" kern="1200">
                <a:solidFill>
                  <a:schemeClr val="tx1"/>
                </a:solidFill>
                <a:latin typeface="Times New Roman" pitchFamily="18" charset="0"/>
                <a:ea typeface="+mj-ea"/>
                <a:cs typeface="Times New Roman" pitchFamily="18" charset="0"/>
              </a:defRPr>
            </a:lvl1pPr>
          </a:lstStyle>
          <a:p>
            <a:pPr>
              <a:lnSpc>
                <a:spcPts val="1900"/>
              </a:lnSpc>
            </a:pPr>
            <a:r>
              <a:rPr lang="it-IT" b="1" dirty="0" smtClean="0">
                <a:solidFill>
                  <a:srgbClr val="E46C0A"/>
                </a:solidFill>
                <a:ea typeface="Verdana" panose="020B0604030504040204" pitchFamily="34" charset="0"/>
                <a:cs typeface="Verdana" panose="020B0604030504040204" pitchFamily="34" charset="0"/>
              </a:rPr>
              <a:t>Ulteriori novità introdotte con la versione Docfa 4.00.3</a:t>
            </a:r>
            <a:endParaRPr lang="it-IT" b="1" dirty="0">
              <a:solidFill>
                <a:srgbClr val="E46C0A"/>
              </a:solidFill>
              <a:ea typeface="Verdana" panose="020B0604030504040204" pitchFamily="34" charset="0"/>
              <a:cs typeface="Verdana" panose="020B0604030504040204" pitchFamily="34" charset="0"/>
            </a:endParaRPr>
          </a:p>
        </p:txBody>
      </p:sp>
      <p:graphicFrame>
        <p:nvGraphicFramePr>
          <p:cNvPr id="7" name="Diagramma 6"/>
          <p:cNvGraphicFramePr/>
          <p:nvPr>
            <p:extLst>
              <p:ext uri="{D42A27DB-BD31-4B8C-83A1-F6EECF244321}">
                <p14:modId xmlns:p14="http://schemas.microsoft.com/office/powerpoint/2010/main" val="2419125348"/>
              </p:ext>
            </p:extLst>
          </p:nvPr>
        </p:nvGraphicFramePr>
        <p:xfrm>
          <a:off x="467544" y="1268760"/>
          <a:ext cx="8496944"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 name="Picture 2"/>
          <p:cNvPicPr>
            <a:picLocks noChangeAspect="1" noChangeArrowheads="1"/>
          </p:cNvPicPr>
          <p:nvPr/>
        </p:nvPicPr>
        <p:blipFill rotWithShape="1">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l="4858" r="7742" b="39036"/>
          <a:stretch/>
        </p:blipFill>
        <p:spPr bwMode="auto">
          <a:xfrm>
            <a:off x="2267744" y="5157192"/>
            <a:ext cx="2409207" cy="528466"/>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0532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2396653" y="2817510"/>
            <a:ext cx="4429745" cy="2123658"/>
          </a:xfrm>
          <a:prstGeom prst="rect">
            <a:avLst/>
          </a:prstGeom>
          <a:noFill/>
        </p:spPr>
        <p:txBody>
          <a:bodyPr wrap="square" rtlCol="0">
            <a:spAutoFit/>
          </a:bodyPr>
          <a:lstStyle>
            <a:defPPr>
              <a:defRPr lang="it-IT"/>
            </a:defPPr>
            <a:lvl1pPr marL="285750" indent="-285750">
              <a:lnSpc>
                <a:spcPts val="2100"/>
              </a:lnSpc>
              <a:buFont typeface="Arial" panose="020B0604020202020204" pitchFamily="34" charset="0"/>
              <a:buChar char="•"/>
              <a:defRPr sz="1600">
                <a:latin typeface="+mj-lt"/>
              </a:defRPr>
            </a:lvl1pPr>
          </a:lstStyle>
          <a:p>
            <a:pPr marL="0" indent="0" algn="ctr">
              <a:lnSpc>
                <a:spcPct val="100000"/>
              </a:lnSpc>
              <a:spcAft>
                <a:spcPts val="1200"/>
              </a:spcAft>
              <a:buNone/>
            </a:pPr>
            <a:r>
              <a:rPr lang="it-IT" sz="6600" b="1" dirty="0" smtClean="0"/>
              <a:t>Grazie per l’attenzione</a:t>
            </a:r>
            <a:endParaRPr lang="it-IT" sz="6600" b="1" i="1" dirty="0"/>
          </a:p>
        </p:txBody>
      </p:sp>
      <p:sp>
        <p:nvSpPr>
          <p:cNvPr id="3" name="Rettangolo 14"/>
          <p:cNvSpPr>
            <a:spLocks noChangeArrowheads="1"/>
          </p:cNvSpPr>
          <p:nvPr/>
        </p:nvSpPr>
        <p:spPr bwMode="auto">
          <a:xfrm>
            <a:off x="2459724" y="1196752"/>
            <a:ext cx="4303603" cy="923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p>
            <a:pPr algn="ctr" defTabSz="457200"/>
            <a:r>
              <a:rPr lang="en-GB" sz="1200" b="1" dirty="0" smtClean="0">
                <a:latin typeface="Arial Narrow" panose="020B0606020202030204" pitchFamily="34" charset="0"/>
                <a:ea typeface="Verdana" panose="020B0604030504040204" pitchFamily="34" charset="0"/>
                <a:cs typeface="Verdana" panose="020B0604030504040204" pitchFamily="34" charset="0"/>
              </a:rPr>
              <a:t>Ing. </a:t>
            </a:r>
            <a:r>
              <a:rPr lang="en-GB" b="1" dirty="0" smtClean="0">
                <a:latin typeface="Arial Narrow" panose="020B0606020202030204" pitchFamily="34" charset="0"/>
                <a:ea typeface="Verdana" panose="020B0604030504040204" pitchFamily="34" charset="0"/>
                <a:cs typeface="Verdana" panose="020B0604030504040204" pitchFamily="34" charset="0"/>
              </a:rPr>
              <a:t>Arturo ANGELINI</a:t>
            </a:r>
            <a:endParaRPr lang="en-GB" sz="1200" b="1" dirty="0">
              <a:latin typeface="Arial Narrow" panose="020B0606020202030204" pitchFamily="34" charset="0"/>
              <a:ea typeface="Verdana" panose="020B0604030504040204" pitchFamily="34" charset="0"/>
              <a:cs typeface="Verdana" panose="020B0604030504040204" pitchFamily="34" charset="0"/>
            </a:endParaRPr>
          </a:p>
          <a:p>
            <a:pPr lvl="0" algn="ctr" eaLnBrk="0" fontAlgn="base" hangingPunct="0">
              <a:spcBef>
                <a:spcPct val="0"/>
              </a:spcBef>
              <a:spcAft>
                <a:spcPct val="0"/>
              </a:spcAft>
            </a:pPr>
            <a:r>
              <a:rPr lang="it-IT" altLang="it-IT" sz="1200" b="1" dirty="0" smtClean="0">
                <a:latin typeface="Arial Narrow" panose="020B0606020202030204" pitchFamily="34" charset="0"/>
                <a:ea typeface="Verdana" panose="020B0604030504040204" pitchFamily="34" charset="0"/>
                <a:cs typeface="Verdana" panose="020B0604030504040204" pitchFamily="34" charset="0"/>
              </a:rPr>
              <a:t>Direzione Centrale </a:t>
            </a:r>
            <a:r>
              <a:rPr lang="it-IT" altLang="it-IT" sz="1200" b="1" dirty="0">
                <a:latin typeface="Arial Narrow" panose="020B0606020202030204" pitchFamily="34" charset="0"/>
                <a:ea typeface="Verdana" panose="020B0604030504040204" pitchFamily="34" charset="0"/>
                <a:cs typeface="Verdana" panose="020B0604030504040204" pitchFamily="34" charset="0"/>
              </a:rPr>
              <a:t>Catasto, Cartografia e Pubblicità </a:t>
            </a:r>
            <a:r>
              <a:rPr lang="it-IT" altLang="it-IT" sz="1200" b="1" dirty="0" smtClean="0">
                <a:latin typeface="Arial Narrow" panose="020B0606020202030204" pitchFamily="34" charset="0"/>
                <a:ea typeface="Verdana" panose="020B0604030504040204" pitchFamily="34" charset="0"/>
                <a:cs typeface="Verdana" panose="020B0604030504040204" pitchFamily="34" charset="0"/>
              </a:rPr>
              <a:t>Immobiliare</a:t>
            </a:r>
          </a:p>
          <a:p>
            <a:pPr lvl="0" algn="ctr" eaLnBrk="0" fontAlgn="base" hangingPunct="0">
              <a:spcBef>
                <a:spcPct val="0"/>
              </a:spcBef>
              <a:spcAft>
                <a:spcPct val="0"/>
              </a:spcAft>
            </a:pPr>
            <a:r>
              <a:rPr lang="it-IT" altLang="it-IT" sz="1200" b="1" dirty="0" smtClean="0">
                <a:latin typeface="Arial Narrow" panose="020B0606020202030204" pitchFamily="34" charset="0"/>
                <a:ea typeface="Verdana" panose="020B0604030504040204" pitchFamily="34" charset="0"/>
                <a:cs typeface="Verdana" panose="020B0604030504040204" pitchFamily="34" charset="0"/>
              </a:rPr>
              <a:t>Settore Servizi Catastali</a:t>
            </a:r>
          </a:p>
          <a:p>
            <a:pPr lvl="0" algn="ctr" eaLnBrk="0" fontAlgn="base" hangingPunct="0">
              <a:spcBef>
                <a:spcPct val="0"/>
              </a:spcBef>
              <a:spcAft>
                <a:spcPct val="0"/>
              </a:spcAft>
            </a:pPr>
            <a:r>
              <a:rPr lang="it-IT" altLang="it-IT" sz="1200" b="1" dirty="0" smtClean="0">
                <a:latin typeface="Arial Narrow" panose="020B0606020202030204" pitchFamily="34" charset="0"/>
                <a:ea typeface="Verdana" panose="020B0604030504040204" pitchFamily="34" charset="0"/>
                <a:cs typeface="Verdana" panose="020B0604030504040204" pitchFamily="34" charset="0"/>
              </a:rPr>
              <a:t>Ufficio Sviluppo Tecnico Scientifico</a:t>
            </a:r>
            <a:endParaRPr lang="it-IT" altLang="it-IT" sz="1200" b="1" dirty="0">
              <a:latin typeface="Arial Narrow" panose="020B060602020203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37288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1763688" y="116632"/>
            <a:ext cx="6984776" cy="432048"/>
          </a:xfrm>
          <a:prstGeom prst="rect">
            <a:avLst/>
          </a:prstGeom>
        </p:spPr>
        <p:txBody>
          <a:bodyPr vert="horz" lIns="91440" tIns="45720" rIns="91440" bIns="45720" rtlCol="0" anchor="ctr">
            <a:noAutofit/>
          </a:bodyPr>
          <a:lstStyle>
            <a:lvl1pPr algn="r" defTabSz="914400" rtl="0" eaLnBrk="1" latinLnBrk="0" hangingPunct="1">
              <a:spcBef>
                <a:spcPct val="0"/>
              </a:spcBef>
              <a:buNone/>
              <a:defRPr sz="2000" kern="1200">
                <a:solidFill>
                  <a:schemeClr val="tx1"/>
                </a:solidFill>
                <a:latin typeface="Times New Roman" pitchFamily="18" charset="0"/>
                <a:ea typeface="+mj-ea"/>
                <a:cs typeface="Times New Roman" pitchFamily="18" charset="0"/>
              </a:defRPr>
            </a:lvl1pPr>
          </a:lstStyle>
          <a:p>
            <a:pPr>
              <a:lnSpc>
                <a:spcPts val="1900"/>
              </a:lnSpc>
            </a:pPr>
            <a:r>
              <a:rPr lang="it-IT" b="1" dirty="0" smtClean="0">
                <a:solidFill>
                  <a:srgbClr val="E46C0A"/>
                </a:solidFill>
                <a:latin typeface="+mj-lt"/>
                <a:ea typeface="Verdana" panose="020B0604030504040204" pitchFamily="34" charset="0"/>
                <a:cs typeface="Verdana" panose="020B0604030504040204" pitchFamily="34" charset="0"/>
              </a:rPr>
              <a:t>Le </a:t>
            </a:r>
            <a:r>
              <a:rPr lang="it-IT" b="1" dirty="0">
                <a:solidFill>
                  <a:srgbClr val="E46C0A"/>
                </a:solidFill>
                <a:latin typeface="+mj-lt"/>
                <a:ea typeface="Verdana" panose="020B0604030504040204" pitchFamily="34" charset="0"/>
                <a:cs typeface="Verdana" panose="020B0604030504040204" pitchFamily="34" charset="0"/>
              </a:rPr>
              <a:t>componenti immobiliari oggetto di stima </a:t>
            </a:r>
            <a:r>
              <a:rPr lang="it-IT" b="1" dirty="0" smtClean="0">
                <a:solidFill>
                  <a:srgbClr val="E46C0A"/>
                </a:solidFill>
                <a:latin typeface="+mj-lt"/>
                <a:ea typeface="Verdana" panose="020B0604030504040204" pitchFamily="34" charset="0"/>
                <a:cs typeface="Verdana" panose="020B0604030504040204" pitchFamily="34" charset="0"/>
              </a:rPr>
              <a:t>catastale</a:t>
            </a:r>
            <a:endParaRPr lang="it-IT" b="1" dirty="0">
              <a:solidFill>
                <a:srgbClr val="E46C0A"/>
              </a:solidFill>
              <a:latin typeface="+mj-lt"/>
              <a:ea typeface="Verdana" panose="020B0604030504040204" pitchFamily="34" charset="0"/>
              <a:cs typeface="Verdana" panose="020B0604030504040204" pitchFamily="34" charset="0"/>
            </a:endParaRPr>
          </a:p>
        </p:txBody>
      </p:sp>
      <p:sp>
        <p:nvSpPr>
          <p:cNvPr id="13" name="Rettangolo 1"/>
          <p:cNvSpPr>
            <a:spLocks noChangeArrowheads="1"/>
          </p:cNvSpPr>
          <p:nvPr/>
        </p:nvSpPr>
        <p:spPr bwMode="auto">
          <a:xfrm>
            <a:off x="323528" y="1412776"/>
            <a:ext cx="8424936" cy="2496068"/>
          </a:xfrm>
          <a:prstGeom prst="rect">
            <a:avLst/>
          </a:prstGeom>
          <a:noFill/>
          <a:ln w="9525">
            <a:noFill/>
            <a:miter lim="800000"/>
            <a:headEnd/>
            <a:tailEnd/>
          </a:ln>
        </p:spPr>
        <p:txBody>
          <a:bodyPr wrap="square">
            <a:spAutoFit/>
          </a:bodyPr>
          <a:lstStyle/>
          <a:p>
            <a:pPr algn="just" fontAlgn="base">
              <a:lnSpc>
                <a:spcPct val="120000"/>
              </a:lnSpc>
              <a:spcBef>
                <a:spcPct val="0"/>
              </a:spcBef>
              <a:spcAft>
                <a:spcPts val="600"/>
              </a:spcAft>
            </a:pPr>
            <a:r>
              <a:rPr lang="it-IT" i="1" dirty="0" smtClean="0">
                <a:solidFill>
                  <a:srgbClr val="000066"/>
                </a:solidFill>
                <a:uFill>
                  <a:solidFill>
                    <a:srgbClr val="C00000"/>
                  </a:solidFill>
                </a:uFill>
                <a:latin typeface="+mj-lt"/>
              </a:rPr>
              <a:t>A </a:t>
            </a:r>
            <a:r>
              <a:rPr lang="it-IT" i="1" dirty="0">
                <a:solidFill>
                  <a:srgbClr val="000066"/>
                </a:solidFill>
                <a:uFill>
                  <a:solidFill>
                    <a:srgbClr val="C00000"/>
                  </a:solidFill>
                </a:uFill>
                <a:latin typeface="+mj-lt"/>
              </a:rPr>
              <a:t>decorrere dal 1° gennaio 2016, la determinazione della rendita catastale degli immobili a destinazione speciale e particolare, censibili nelle categorie catastali dei gruppi D ed E, è effettuata, tramite stima diretta, </a:t>
            </a:r>
            <a:r>
              <a:rPr lang="it-IT" b="1" i="1" u="sng" dirty="0">
                <a:solidFill>
                  <a:srgbClr val="000066"/>
                </a:solidFill>
                <a:uFill>
                  <a:solidFill>
                    <a:srgbClr val="C00000"/>
                  </a:solidFill>
                </a:uFill>
                <a:latin typeface="+mj-lt"/>
              </a:rPr>
              <a:t>tenendo conto </a:t>
            </a:r>
            <a:r>
              <a:rPr lang="it-IT" i="1" dirty="0">
                <a:solidFill>
                  <a:srgbClr val="000066"/>
                </a:solidFill>
                <a:uFill>
                  <a:solidFill>
                    <a:srgbClr val="C00000"/>
                  </a:solidFill>
                </a:uFill>
                <a:latin typeface="+mj-lt"/>
              </a:rPr>
              <a:t>del </a:t>
            </a:r>
            <a:r>
              <a:rPr lang="it-IT" b="1" i="1" u="sng" dirty="0">
                <a:solidFill>
                  <a:srgbClr val="000066"/>
                </a:solidFill>
                <a:uFill>
                  <a:solidFill>
                    <a:srgbClr val="C00000"/>
                  </a:solidFill>
                </a:uFill>
                <a:latin typeface="+mj-lt"/>
              </a:rPr>
              <a:t>suolo</a:t>
            </a:r>
            <a:r>
              <a:rPr lang="it-IT" i="1" dirty="0">
                <a:solidFill>
                  <a:srgbClr val="000066"/>
                </a:solidFill>
                <a:uFill>
                  <a:solidFill>
                    <a:srgbClr val="C00000"/>
                  </a:solidFill>
                </a:uFill>
                <a:latin typeface="+mj-lt"/>
              </a:rPr>
              <a:t> e delle </a:t>
            </a:r>
            <a:r>
              <a:rPr lang="it-IT" b="1" i="1" u="sng" dirty="0">
                <a:solidFill>
                  <a:srgbClr val="000066"/>
                </a:solidFill>
                <a:uFill>
                  <a:solidFill>
                    <a:srgbClr val="C00000"/>
                  </a:solidFill>
                </a:uFill>
                <a:latin typeface="+mj-lt"/>
              </a:rPr>
              <a:t>costruzioni</a:t>
            </a:r>
            <a:r>
              <a:rPr lang="it-IT" i="1" dirty="0">
                <a:solidFill>
                  <a:srgbClr val="000066"/>
                </a:solidFill>
                <a:uFill>
                  <a:solidFill>
                    <a:srgbClr val="C00000"/>
                  </a:solidFill>
                </a:uFill>
                <a:latin typeface="+mj-lt"/>
              </a:rPr>
              <a:t>, nonché degli </a:t>
            </a:r>
            <a:r>
              <a:rPr lang="it-IT" b="1" i="1" u="sng" dirty="0">
                <a:solidFill>
                  <a:srgbClr val="000066"/>
                </a:solidFill>
                <a:uFill>
                  <a:solidFill>
                    <a:srgbClr val="C00000"/>
                  </a:solidFill>
                </a:uFill>
                <a:latin typeface="+mj-lt"/>
              </a:rPr>
              <a:t>elementi ad essi strutturalmente connessi che ne accrescono la qualità e l'utilità</a:t>
            </a:r>
            <a:r>
              <a:rPr lang="it-IT" i="1" dirty="0">
                <a:solidFill>
                  <a:srgbClr val="000066"/>
                </a:solidFill>
                <a:uFill>
                  <a:solidFill>
                    <a:srgbClr val="C00000"/>
                  </a:solidFill>
                </a:uFill>
                <a:latin typeface="+mj-lt"/>
              </a:rPr>
              <a:t>, nei limiti dell'ordinario apprezzamento.</a:t>
            </a:r>
          </a:p>
          <a:p>
            <a:pPr algn="just" fontAlgn="base">
              <a:lnSpc>
                <a:spcPct val="120000"/>
              </a:lnSpc>
              <a:spcBef>
                <a:spcPct val="0"/>
              </a:spcBef>
              <a:spcAft>
                <a:spcPts val="1200"/>
              </a:spcAft>
            </a:pPr>
            <a:r>
              <a:rPr lang="it-IT" b="1" i="1" u="sng" dirty="0">
                <a:solidFill>
                  <a:srgbClr val="000066"/>
                </a:solidFill>
                <a:uFill>
                  <a:solidFill>
                    <a:srgbClr val="C00000"/>
                  </a:solidFill>
                </a:uFill>
                <a:latin typeface="+mj-lt"/>
              </a:rPr>
              <a:t>Sono esclusi </a:t>
            </a:r>
            <a:r>
              <a:rPr lang="it-IT" i="1" dirty="0">
                <a:solidFill>
                  <a:srgbClr val="000066"/>
                </a:solidFill>
                <a:uFill>
                  <a:solidFill>
                    <a:srgbClr val="C00000"/>
                  </a:solidFill>
                </a:uFill>
                <a:latin typeface="+mj-lt"/>
              </a:rPr>
              <a:t>dalla stessa stima diretta </a:t>
            </a:r>
            <a:r>
              <a:rPr lang="it-IT" b="1" i="1" u="sng" dirty="0">
                <a:solidFill>
                  <a:srgbClr val="000066"/>
                </a:solidFill>
                <a:uFill>
                  <a:solidFill>
                    <a:srgbClr val="C00000"/>
                  </a:solidFill>
                </a:uFill>
                <a:latin typeface="+mj-lt"/>
              </a:rPr>
              <a:t>macchinari, congegni, attrezzature ed altri impianti, funzionali allo specifico processo produttivo</a:t>
            </a:r>
            <a:r>
              <a:rPr lang="it-IT" i="1" dirty="0">
                <a:solidFill>
                  <a:srgbClr val="000066"/>
                </a:solidFill>
                <a:uFill>
                  <a:solidFill>
                    <a:srgbClr val="C00000"/>
                  </a:solidFill>
                </a:uFill>
                <a:latin typeface="+mj-lt"/>
              </a:rPr>
              <a:t>.</a:t>
            </a:r>
          </a:p>
        </p:txBody>
      </p:sp>
      <p:sp>
        <p:nvSpPr>
          <p:cNvPr id="2" name="Rettangolo 1"/>
          <p:cNvSpPr/>
          <p:nvPr/>
        </p:nvSpPr>
        <p:spPr>
          <a:xfrm>
            <a:off x="647613" y="836712"/>
            <a:ext cx="7848774" cy="723275"/>
          </a:xfrm>
          <a:prstGeom prst="rect">
            <a:avLst/>
          </a:prstGeom>
        </p:spPr>
        <p:txBody>
          <a:bodyPr wrap="square">
            <a:spAutoFit/>
          </a:bodyPr>
          <a:lstStyle/>
          <a:p>
            <a:pPr algn="ctr" fontAlgn="base">
              <a:spcBef>
                <a:spcPct val="0"/>
              </a:spcBef>
              <a:spcAft>
                <a:spcPts val="600"/>
              </a:spcAft>
            </a:pPr>
            <a:r>
              <a:rPr lang="it-IT" dirty="0">
                <a:solidFill>
                  <a:srgbClr val="000066"/>
                </a:solidFill>
              </a:rPr>
              <a:t>Art. 1, </a:t>
            </a:r>
            <a:r>
              <a:rPr lang="it-IT" b="1" dirty="0">
                <a:solidFill>
                  <a:srgbClr val="000066"/>
                </a:solidFill>
              </a:rPr>
              <a:t>comma 21</a:t>
            </a:r>
            <a:r>
              <a:rPr lang="it-IT" dirty="0">
                <a:solidFill>
                  <a:srgbClr val="000066"/>
                </a:solidFill>
              </a:rPr>
              <a:t>, della Legge 28 dicembre 2015, n. </a:t>
            </a:r>
            <a:r>
              <a:rPr lang="it-IT" dirty="0" smtClean="0">
                <a:solidFill>
                  <a:srgbClr val="000066"/>
                </a:solidFill>
              </a:rPr>
              <a:t>208</a:t>
            </a:r>
          </a:p>
          <a:p>
            <a:pPr algn="ctr" fontAlgn="base">
              <a:spcBef>
                <a:spcPct val="0"/>
              </a:spcBef>
              <a:spcAft>
                <a:spcPts val="600"/>
              </a:spcAft>
            </a:pPr>
            <a:r>
              <a:rPr lang="it-IT" dirty="0" smtClean="0">
                <a:solidFill>
                  <a:srgbClr val="000066"/>
                </a:solidFill>
              </a:rPr>
              <a:t>****</a:t>
            </a:r>
          </a:p>
        </p:txBody>
      </p:sp>
      <p:grpSp>
        <p:nvGrpSpPr>
          <p:cNvPr id="3" name="Gruppo 2"/>
          <p:cNvGrpSpPr/>
          <p:nvPr/>
        </p:nvGrpSpPr>
        <p:grpSpPr>
          <a:xfrm>
            <a:off x="395536" y="4005064"/>
            <a:ext cx="7685869" cy="2267312"/>
            <a:chOff x="395536" y="4005064"/>
            <a:chExt cx="7685869" cy="2267312"/>
          </a:xfrm>
        </p:grpSpPr>
        <p:graphicFrame>
          <p:nvGraphicFramePr>
            <p:cNvPr id="17" name="Diagramma 16"/>
            <p:cNvGraphicFramePr/>
            <p:nvPr>
              <p:extLst>
                <p:ext uri="{D42A27DB-BD31-4B8C-83A1-F6EECF244321}">
                  <p14:modId xmlns:p14="http://schemas.microsoft.com/office/powerpoint/2010/main" val="1252267682"/>
                </p:ext>
              </p:extLst>
            </p:nvPr>
          </p:nvGraphicFramePr>
          <p:xfrm>
            <a:off x="395536" y="4005064"/>
            <a:ext cx="5400600" cy="2160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8" name="Connettore 1 17"/>
            <p:cNvCxnSpPr/>
            <p:nvPr/>
          </p:nvCxnSpPr>
          <p:spPr>
            <a:xfrm flipV="1">
              <a:off x="3177129" y="5192256"/>
              <a:ext cx="0" cy="108012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 name="Connettore 1 18"/>
            <p:cNvCxnSpPr/>
            <p:nvPr/>
          </p:nvCxnSpPr>
          <p:spPr>
            <a:xfrm flipH="1">
              <a:off x="3177130" y="5192256"/>
              <a:ext cx="2186958"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nvGrpSpPr>
            <p:cNvPr id="42" name="Gruppo 41"/>
            <p:cNvGrpSpPr/>
            <p:nvPr/>
          </p:nvGrpSpPr>
          <p:grpSpPr>
            <a:xfrm>
              <a:off x="5724129" y="4499828"/>
              <a:ext cx="2342592" cy="369332"/>
              <a:chOff x="5940153" y="4499828"/>
              <a:chExt cx="2342592" cy="369332"/>
            </a:xfrm>
          </p:grpSpPr>
          <p:grpSp>
            <p:nvGrpSpPr>
              <p:cNvPr id="31" name="Gruppo 30"/>
              <p:cNvGrpSpPr/>
              <p:nvPr/>
            </p:nvGrpSpPr>
            <p:grpSpPr>
              <a:xfrm>
                <a:off x="5940153" y="4560780"/>
                <a:ext cx="288032" cy="247428"/>
                <a:chOff x="2823706" y="214353"/>
                <a:chExt cx="1451634" cy="879975"/>
              </a:xfrm>
            </p:grpSpPr>
            <p:sp>
              <p:nvSpPr>
                <p:cNvPr id="32" name="Rettangolo arrotondato 31"/>
                <p:cNvSpPr/>
                <p:nvPr/>
              </p:nvSpPr>
              <p:spPr>
                <a:xfrm>
                  <a:off x="2823706" y="214353"/>
                  <a:ext cx="1451634" cy="879975"/>
                </a:xfrm>
                <a:prstGeom prst="roundRect">
                  <a:avLst/>
                </a:prstGeom>
                <a:solidFill>
                  <a:srgbClr val="3366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Rettangolo 32"/>
                <p:cNvSpPr/>
                <p:nvPr/>
              </p:nvSpPr>
              <p:spPr>
                <a:xfrm>
                  <a:off x="2866663" y="257310"/>
                  <a:ext cx="1365720" cy="7940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endParaRPr lang="it-IT" sz="2000" b="1" dirty="0"/>
                </a:p>
                <a:p>
                  <a:pPr lvl="0" algn="ctr" defTabSz="889000" rtl="0">
                    <a:lnSpc>
                      <a:spcPct val="90000"/>
                    </a:lnSpc>
                    <a:spcBef>
                      <a:spcPct val="0"/>
                    </a:spcBef>
                    <a:spcAft>
                      <a:spcPct val="35000"/>
                    </a:spcAft>
                  </a:pPr>
                  <a:endParaRPr lang="it-IT" sz="2000" b="1" kern="1200" dirty="0"/>
                </a:p>
              </p:txBody>
            </p:sp>
          </p:grpSp>
          <p:sp>
            <p:nvSpPr>
              <p:cNvPr id="38" name="CasellaDiTesto 37"/>
              <p:cNvSpPr txBox="1"/>
              <p:nvPr/>
            </p:nvSpPr>
            <p:spPr>
              <a:xfrm>
                <a:off x="6292585" y="4499828"/>
                <a:ext cx="1990160" cy="369332"/>
              </a:xfrm>
              <a:prstGeom prst="rect">
                <a:avLst/>
              </a:prstGeom>
              <a:noFill/>
            </p:spPr>
            <p:txBody>
              <a:bodyPr wrap="none" rtlCol="0">
                <a:spAutoFit/>
              </a:bodyPr>
              <a:lstStyle/>
              <a:p>
                <a:r>
                  <a:rPr lang="it-IT" b="1" dirty="0" smtClean="0">
                    <a:solidFill>
                      <a:srgbClr val="162E7C"/>
                    </a:solidFill>
                  </a:rPr>
                  <a:t>INCLUSI</a:t>
                </a:r>
                <a:r>
                  <a:rPr lang="it-IT" dirty="0" smtClean="0"/>
                  <a:t> nella stima</a:t>
                </a:r>
                <a:endParaRPr lang="it-IT" dirty="0"/>
              </a:p>
            </p:txBody>
          </p:sp>
        </p:grpSp>
        <p:grpSp>
          <p:nvGrpSpPr>
            <p:cNvPr id="41" name="Gruppo 40"/>
            <p:cNvGrpSpPr/>
            <p:nvPr/>
          </p:nvGrpSpPr>
          <p:grpSpPr>
            <a:xfrm>
              <a:off x="5724128" y="5579948"/>
              <a:ext cx="2357277" cy="369332"/>
              <a:chOff x="5940152" y="5651956"/>
              <a:chExt cx="2357277" cy="369332"/>
            </a:xfrm>
          </p:grpSpPr>
          <p:grpSp>
            <p:nvGrpSpPr>
              <p:cNvPr id="35" name="Gruppo 34"/>
              <p:cNvGrpSpPr/>
              <p:nvPr/>
            </p:nvGrpSpPr>
            <p:grpSpPr>
              <a:xfrm>
                <a:off x="5940152" y="5712908"/>
                <a:ext cx="288032" cy="247428"/>
                <a:chOff x="2823706" y="214353"/>
                <a:chExt cx="1451634" cy="879975"/>
              </a:xfrm>
              <a:solidFill>
                <a:srgbClr val="E46C0A"/>
              </a:solidFill>
            </p:grpSpPr>
            <p:sp>
              <p:nvSpPr>
                <p:cNvPr id="36" name="Rettangolo arrotondato 35"/>
                <p:cNvSpPr/>
                <p:nvPr/>
              </p:nvSpPr>
              <p:spPr>
                <a:xfrm>
                  <a:off x="2823706" y="214353"/>
                  <a:ext cx="1451634" cy="879975"/>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7" name="Rettangolo 36"/>
                <p:cNvSpPr/>
                <p:nvPr/>
              </p:nvSpPr>
              <p:spPr>
                <a:xfrm>
                  <a:off x="2866663" y="257310"/>
                  <a:ext cx="1365720" cy="79406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endParaRPr lang="it-IT" sz="2000" b="1" dirty="0"/>
                </a:p>
                <a:p>
                  <a:pPr lvl="0" algn="ctr" defTabSz="889000" rtl="0">
                    <a:lnSpc>
                      <a:spcPct val="90000"/>
                    </a:lnSpc>
                    <a:spcBef>
                      <a:spcPct val="0"/>
                    </a:spcBef>
                    <a:spcAft>
                      <a:spcPct val="35000"/>
                    </a:spcAft>
                  </a:pPr>
                  <a:endParaRPr lang="it-IT" sz="2000" b="1" kern="1200" dirty="0"/>
                </a:p>
              </p:txBody>
            </p:sp>
          </p:grpSp>
          <p:sp>
            <p:nvSpPr>
              <p:cNvPr id="39" name="CasellaDiTesto 38"/>
              <p:cNvSpPr txBox="1"/>
              <p:nvPr/>
            </p:nvSpPr>
            <p:spPr>
              <a:xfrm>
                <a:off x="6292585" y="5651956"/>
                <a:ext cx="2004844" cy="369332"/>
              </a:xfrm>
              <a:prstGeom prst="rect">
                <a:avLst/>
              </a:prstGeom>
              <a:noFill/>
            </p:spPr>
            <p:txBody>
              <a:bodyPr wrap="none" rtlCol="0">
                <a:spAutoFit/>
              </a:bodyPr>
              <a:lstStyle/>
              <a:p>
                <a:r>
                  <a:rPr lang="it-IT" b="1" dirty="0" smtClean="0">
                    <a:solidFill>
                      <a:srgbClr val="E46C0A"/>
                    </a:solidFill>
                  </a:rPr>
                  <a:t>ESCLUSI</a:t>
                </a:r>
                <a:r>
                  <a:rPr lang="it-IT" dirty="0" smtClean="0"/>
                  <a:t> dalla stima</a:t>
                </a:r>
                <a:endParaRPr lang="it-IT" dirty="0"/>
              </a:p>
            </p:txBody>
          </p:sp>
        </p:grpSp>
      </p:grpSp>
    </p:spTree>
    <p:extLst>
      <p:ext uri="{BB962C8B-B14F-4D97-AF65-F5344CB8AC3E}">
        <p14:creationId xmlns:p14="http://schemas.microsoft.com/office/powerpoint/2010/main" val="739225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
          <p:cNvSpPr>
            <a:spLocks noChangeArrowheads="1"/>
          </p:cNvSpPr>
          <p:nvPr/>
        </p:nvSpPr>
        <p:spPr bwMode="auto">
          <a:xfrm>
            <a:off x="323528" y="2852936"/>
            <a:ext cx="8280920" cy="2908489"/>
          </a:xfrm>
          <a:prstGeom prst="rect">
            <a:avLst/>
          </a:prstGeom>
          <a:noFill/>
          <a:ln w="9525">
            <a:noFill/>
            <a:miter lim="800000"/>
            <a:headEnd/>
            <a:tailEnd/>
          </a:ln>
        </p:spPr>
        <p:txBody>
          <a:bodyPr wrap="square">
            <a:spAutoFit/>
          </a:bodyPr>
          <a:lstStyle/>
          <a:p>
            <a:pPr marL="342900" indent="-342900">
              <a:lnSpc>
                <a:spcPct val="120000"/>
              </a:lnSpc>
              <a:spcAft>
                <a:spcPts val="1800"/>
              </a:spcAft>
              <a:buFont typeface="Arial" panose="020B0604020202020204" pitchFamily="34" charset="0"/>
              <a:buChar char="•"/>
            </a:pPr>
            <a:r>
              <a:rPr lang="it-IT" sz="2000" dirty="0" smtClean="0"/>
              <a:t>di norma, è</a:t>
            </a:r>
            <a:r>
              <a:rPr lang="it-IT" sz="2000" b="1" dirty="0" smtClean="0"/>
              <a:t> lotto </a:t>
            </a:r>
            <a:r>
              <a:rPr lang="it-IT" sz="2000" b="1" dirty="0"/>
              <a:t>di terreno </a:t>
            </a:r>
            <a:r>
              <a:rPr lang="it-IT" sz="2000" dirty="0"/>
              <a:t>su cui ricade l’unità immobiliare, costituito dal sedime delle costruzioni e dalle aree accessorie e </a:t>
            </a:r>
            <a:r>
              <a:rPr lang="it-IT" sz="2000" dirty="0" smtClean="0"/>
              <a:t>pertinenziali, così </a:t>
            </a:r>
            <a:r>
              <a:rPr lang="it-IT" sz="2000" dirty="0"/>
              <a:t>come </a:t>
            </a:r>
            <a:r>
              <a:rPr lang="it-IT" sz="2000" dirty="0" smtClean="0"/>
              <a:t>rappresentati </a:t>
            </a:r>
            <a:r>
              <a:rPr lang="it-IT" sz="2000" dirty="0"/>
              <a:t>nelle planimetrie </a:t>
            </a:r>
            <a:r>
              <a:rPr lang="it-IT" sz="2000" dirty="0" smtClean="0"/>
              <a:t>catastali dell’unità immobiliare </a:t>
            </a:r>
          </a:p>
          <a:p>
            <a:pPr marL="342900" indent="-342900">
              <a:lnSpc>
                <a:spcPct val="120000"/>
              </a:lnSpc>
              <a:spcAft>
                <a:spcPts val="1800"/>
              </a:spcAft>
              <a:buFont typeface="Arial" panose="020B0604020202020204" pitchFamily="34" charset="0"/>
              <a:buChar char="•"/>
            </a:pPr>
            <a:r>
              <a:rPr lang="it-IT" sz="2000" dirty="0"/>
              <a:t>i</a:t>
            </a:r>
            <a:r>
              <a:rPr lang="it-IT" sz="2000" dirty="0" smtClean="0"/>
              <a:t>n presenza di più unità immobiliari sul medesimo lotto di terreno, è da intendersi come quota parte del lotto che compete a ciascuna unità, ovvero quale elemento, anche strutturale, su cui si sviluppa ciascuna unità (ad esempio la copertura di un fabbricato)</a:t>
            </a:r>
          </a:p>
        </p:txBody>
      </p:sp>
      <p:sp>
        <p:nvSpPr>
          <p:cNvPr id="9" name="Titolo 1"/>
          <p:cNvSpPr txBox="1">
            <a:spLocks/>
          </p:cNvSpPr>
          <p:nvPr/>
        </p:nvSpPr>
        <p:spPr>
          <a:xfrm>
            <a:off x="1763688" y="116632"/>
            <a:ext cx="6984776" cy="432048"/>
          </a:xfrm>
          <a:prstGeom prst="rect">
            <a:avLst/>
          </a:prstGeom>
        </p:spPr>
        <p:txBody>
          <a:bodyPr vert="horz" lIns="91440" tIns="45720" rIns="91440" bIns="45720" rtlCol="0" anchor="ctr">
            <a:noAutofit/>
          </a:bodyPr>
          <a:lstStyle>
            <a:lvl1pPr algn="r" defTabSz="914400" rtl="0" eaLnBrk="1" latinLnBrk="0" hangingPunct="1">
              <a:spcBef>
                <a:spcPct val="0"/>
              </a:spcBef>
              <a:buNone/>
              <a:defRPr sz="2000" kern="1200">
                <a:solidFill>
                  <a:schemeClr val="tx1"/>
                </a:solidFill>
                <a:latin typeface="Times New Roman" pitchFamily="18" charset="0"/>
                <a:ea typeface="+mj-ea"/>
                <a:cs typeface="Times New Roman" pitchFamily="18" charset="0"/>
              </a:defRPr>
            </a:lvl1pPr>
          </a:lstStyle>
          <a:p>
            <a:pPr>
              <a:lnSpc>
                <a:spcPts val="1900"/>
              </a:lnSpc>
            </a:pPr>
            <a:r>
              <a:rPr lang="it-IT" b="1" dirty="0" smtClean="0">
                <a:solidFill>
                  <a:srgbClr val="E46C0A"/>
                </a:solidFill>
                <a:latin typeface="+mj-lt"/>
                <a:ea typeface="Verdana" panose="020B0604030504040204" pitchFamily="34" charset="0"/>
                <a:cs typeface="Verdana" panose="020B0604030504040204" pitchFamily="34" charset="0"/>
              </a:rPr>
              <a:t>Le </a:t>
            </a:r>
            <a:r>
              <a:rPr lang="it-IT" b="1" dirty="0">
                <a:solidFill>
                  <a:srgbClr val="E46C0A"/>
                </a:solidFill>
                <a:latin typeface="+mj-lt"/>
                <a:ea typeface="Verdana" panose="020B0604030504040204" pitchFamily="34" charset="0"/>
                <a:cs typeface="Verdana" panose="020B0604030504040204" pitchFamily="34" charset="0"/>
              </a:rPr>
              <a:t>componenti immobiliari oggetto di stima </a:t>
            </a:r>
            <a:r>
              <a:rPr lang="it-IT" b="1" dirty="0" smtClean="0">
                <a:solidFill>
                  <a:srgbClr val="E46C0A"/>
                </a:solidFill>
                <a:latin typeface="+mj-lt"/>
                <a:ea typeface="Verdana" panose="020B0604030504040204" pitchFamily="34" charset="0"/>
                <a:cs typeface="Verdana" panose="020B0604030504040204" pitchFamily="34" charset="0"/>
              </a:rPr>
              <a:t>catastale</a:t>
            </a:r>
            <a:endParaRPr lang="it-IT" b="1" dirty="0">
              <a:solidFill>
                <a:srgbClr val="E46C0A"/>
              </a:solidFill>
              <a:latin typeface="+mj-lt"/>
              <a:ea typeface="Verdana" panose="020B0604030504040204" pitchFamily="34" charset="0"/>
              <a:cs typeface="Verdana" panose="020B0604030504040204" pitchFamily="34" charset="0"/>
            </a:endParaRPr>
          </a:p>
        </p:txBody>
      </p:sp>
      <p:graphicFrame>
        <p:nvGraphicFramePr>
          <p:cNvPr id="10" name="Diagramma 9"/>
          <p:cNvGraphicFramePr>
            <a:graphicFrameLocks noChangeAspect="1"/>
          </p:cNvGraphicFramePr>
          <p:nvPr>
            <p:extLst>
              <p:ext uri="{D42A27DB-BD31-4B8C-83A1-F6EECF244321}">
                <p14:modId xmlns:p14="http://schemas.microsoft.com/office/powerpoint/2010/main" val="1370738287"/>
              </p:ext>
            </p:extLst>
          </p:nvPr>
        </p:nvGraphicFramePr>
        <p:xfrm>
          <a:off x="-252536" y="908720"/>
          <a:ext cx="4176464" cy="1440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asellaDiTesto 6"/>
          <p:cNvSpPr txBox="1"/>
          <p:nvPr/>
        </p:nvSpPr>
        <p:spPr>
          <a:xfrm>
            <a:off x="4355976" y="1412776"/>
            <a:ext cx="1548950" cy="523220"/>
          </a:xfrm>
          <a:prstGeom prst="rect">
            <a:avLst/>
          </a:prstGeom>
          <a:noFill/>
        </p:spPr>
        <p:txBody>
          <a:bodyPr wrap="none" rtlCol="0">
            <a:spAutoFit/>
          </a:bodyPr>
          <a:lstStyle/>
          <a:p>
            <a:r>
              <a:rPr lang="it-IT" sz="2800" b="1" dirty="0" smtClean="0">
                <a:solidFill>
                  <a:srgbClr val="162E7C"/>
                </a:solidFill>
              </a:rPr>
              <a:t>IL SUOLO</a:t>
            </a:r>
            <a:endParaRPr lang="it-IT" sz="2800" b="1" dirty="0">
              <a:solidFill>
                <a:srgbClr val="162E7C"/>
              </a:solidFill>
            </a:endParaRPr>
          </a:p>
        </p:txBody>
      </p:sp>
    </p:spTree>
    <p:extLst>
      <p:ext uri="{BB962C8B-B14F-4D97-AF65-F5344CB8AC3E}">
        <p14:creationId xmlns:p14="http://schemas.microsoft.com/office/powerpoint/2010/main" val="1550813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txBox="1">
            <a:spLocks/>
          </p:cNvSpPr>
          <p:nvPr/>
        </p:nvSpPr>
        <p:spPr>
          <a:xfrm>
            <a:off x="1763688" y="116632"/>
            <a:ext cx="6984776" cy="432048"/>
          </a:xfrm>
          <a:prstGeom prst="rect">
            <a:avLst/>
          </a:prstGeom>
        </p:spPr>
        <p:txBody>
          <a:bodyPr vert="horz" lIns="91440" tIns="45720" rIns="91440" bIns="45720" rtlCol="0" anchor="ctr">
            <a:noAutofit/>
          </a:bodyPr>
          <a:lstStyle>
            <a:lvl1pPr algn="r" defTabSz="914400" rtl="0" eaLnBrk="1" latinLnBrk="0" hangingPunct="1">
              <a:spcBef>
                <a:spcPct val="0"/>
              </a:spcBef>
              <a:buNone/>
              <a:defRPr sz="2000" kern="1200">
                <a:solidFill>
                  <a:schemeClr val="tx1"/>
                </a:solidFill>
                <a:latin typeface="Times New Roman" pitchFamily="18" charset="0"/>
                <a:ea typeface="+mj-ea"/>
                <a:cs typeface="Times New Roman" pitchFamily="18" charset="0"/>
              </a:defRPr>
            </a:lvl1pPr>
          </a:lstStyle>
          <a:p>
            <a:pPr>
              <a:lnSpc>
                <a:spcPts val="1900"/>
              </a:lnSpc>
            </a:pPr>
            <a:r>
              <a:rPr lang="it-IT" b="1" dirty="0" smtClean="0">
                <a:solidFill>
                  <a:srgbClr val="E46C0A"/>
                </a:solidFill>
                <a:latin typeface="+mj-lt"/>
                <a:ea typeface="Verdana" panose="020B0604030504040204" pitchFamily="34" charset="0"/>
                <a:cs typeface="Verdana" panose="020B0604030504040204" pitchFamily="34" charset="0"/>
              </a:rPr>
              <a:t>Le </a:t>
            </a:r>
            <a:r>
              <a:rPr lang="it-IT" b="1" dirty="0">
                <a:solidFill>
                  <a:srgbClr val="E46C0A"/>
                </a:solidFill>
                <a:latin typeface="+mj-lt"/>
                <a:ea typeface="Verdana" panose="020B0604030504040204" pitchFamily="34" charset="0"/>
                <a:cs typeface="Verdana" panose="020B0604030504040204" pitchFamily="34" charset="0"/>
              </a:rPr>
              <a:t>componenti immobiliari oggetto di stima </a:t>
            </a:r>
            <a:r>
              <a:rPr lang="it-IT" b="1" dirty="0" smtClean="0">
                <a:solidFill>
                  <a:srgbClr val="E46C0A"/>
                </a:solidFill>
                <a:latin typeface="+mj-lt"/>
                <a:ea typeface="Verdana" panose="020B0604030504040204" pitchFamily="34" charset="0"/>
                <a:cs typeface="Verdana" panose="020B0604030504040204" pitchFamily="34" charset="0"/>
              </a:rPr>
              <a:t>catastale</a:t>
            </a:r>
            <a:endParaRPr lang="it-IT" b="1" dirty="0">
              <a:solidFill>
                <a:srgbClr val="E46C0A"/>
              </a:solidFill>
              <a:latin typeface="+mj-lt"/>
              <a:ea typeface="Verdana" panose="020B0604030504040204" pitchFamily="34" charset="0"/>
              <a:cs typeface="Verdana" panose="020B0604030504040204" pitchFamily="34" charset="0"/>
            </a:endParaRPr>
          </a:p>
        </p:txBody>
      </p:sp>
      <p:sp>
        <p:nvSpPr>
          <p:cNvPr id="9" name="Rettangolo 1"/>
          <p:cNvSpPr>
            <a:spLocks noChangeArrowheads="1"/>
          </p:cNvSpPr>
          <p:nvPr/>
        </p:nvSpPr>
        <p:spPr bwMode="auto">
          <a:xfrm>
            <a:off x="323528" y="2852936"/>
            <a:ext cx="8352928" cy="3277820"/>
          </a:xfrm>
          <a:prstGeom prst="rect">
            <a:avLst/>
          </a:prstGeom>
          <a:noFill/>
          <a:ln w="9525">
            <a:noFill/>
            <a:miter lim="800000"/>
            <a:headEnd/>
            <a:tailEnd/>
          </a:ln>
        </p:spPr>
        <p:txBody>
          <a:bodyPr wrap="square">
            <a:spAutoFit/>
          </a:bodyPr>
          <a:lstStyle/>
          <a:p>
            <a:pPr marL="342900" indent="-342900">
              <a:lnSpc>
                <a:spcPct val="120000"/>
              </a:lnSpc>
              <a:spcAft>
                <a:spcPts val="1800"/>
              </a:spcAft>
              <a:buFont typeface="Arial" panose="020B0604020202020204" pitchFamily="34" charset="0"/>
              <a:buChar char="•"/>
            </a:pPr>
            <a:r>
              <a:rPr lang="it-IT" sz="2000" dirty="0"/>
              <a:t>s</a:t>
            </a:r>
            <a:r>
              <a:rPr lang="it-IT" sz="2000" dirty="0" smtClean="0"/>
              <a:t>ono le </a:t>
            </a:r>
            <a:r>
              <a:rPr lang="it-IT" sz="2000" b="1" dirty="0"/>
              <a:t>opere </a:t>
            </a:r>
            <a:r>
              <a:rPr lang="it-IT" sz="2000" b="1" dirty="0" smtClean="0"/>
              <a:t>edili</a:t>
            </a:r>
            <a:r>
              <a:rPr lang="it-IT" sz="2000" dirty="0"/>
              <a:t>, indipendentemente dal materiale con cui sono </a:t>
            </a:r>
            <a:r>
              <a:rPr lang="it-IT" sz="2000" dirty="0" smtClean="0"/>
              <a:t>realizzate, immobilizzate al suolo mediante qualsiasi mezzo di unione</a:t>
            </a:r>
          </a:p>
          <a:p>
            <a:pPr marL="342900" indent="-342900">
              <a:lnSpc>
                <a:spcPct val="120000"/>
              </a:lnSpc>
              <a:spcAft>
                <a:spcPts val="1800"/>
              </a:spcAft>
              <a:buFont typeface="Arial" panose="020B0604020202020204" pitchFamily="34" charset="0"/>
              <a:buChar char="•"/>
            </a:pPr>
            <a:r>
              <a:rPr lang="it-IT" sz="2000" dirty="0" smtClean="0"/>
              <a:t>a </a:t>
            </a:r>
            <a:r>
              <a:rPr lang="it-IT" sz="2000" dirty="0"/>
              <a:t>titolo </a:t>
            </a:r>
            <a:r>
              <a:rPr lang="it-IT" sz="2000" dirty="0" smtClean="0"/>
              <a:t>esemplificativo, rientrano </a:t>
            </a:r>
            <a:r>
              <a:rPr lang="it-IT" sz="2000" dirty="0"/>
              <a:t>in tale categoria i </a:t>
            </a:r>
            <a:r>
              <a:rPr lang="it-IT" sz="2000" b="1" dirty="0"/>
              <a:t>fabbricati</a:t>
            </a:r>
            <a:r>
              <a:rPr lang="it-IT" sz="2000" dirty="0"/>
              <a:t>, le </a:t>
            </a:r>
            <a:r>
              <a:rPr lang="it-IT" sz="2000" b="1" dirty="0"/>
              <a:t>tettoie</a:t>
            </a:r>
            <a:r>
              <a:rPr lang="it-IT" sz="2000" dirty="0"/>
              <a:t>, i </a:t>
            </a:r>
            <a:r>
              <a:rPr lang="it-IT" sz="2000" b="1" dirty="0"/>
              <a:t>pontili</a:t>
            </a:r>
            <a:r>
              <a:rPr lang="it-IT" sz="2000" dirty="0"/>
              <a:t>, le </a:t>
            </a:r>
            <a:r>
              <a:rPr lang="it-IT" sz="2000" b="1" dirty="0"/>
              <a:t>gallerie</a:t>
            </a:r>
            <a:r>
              <a:rPr lang="it-IT" sz="2000" dirty="0"/>
              <a:t>, le opere di </a:t>
            </a:r>
            <a:r>
              <a:rPr lang="it-IT" sz="2000" b="1" dirty="0"/>
              <a:t>fondazione</a:t>
            </a:r>
            <a:r>
              <a:rPr lang="it-IT" sz="2000" dirty="0"/>
              <a:t> e di supporto in genere, così come quelle di sbarramento, approvvigionamento, contenimento e restituzione di materiali solidi, liquidi e gassosi, quali le </a:t>
            </a:r>
            <a:r>
              <a:rPr lang="it-IT" sz="2000" b="1" dirty="0"/>
              <a:t>dighe</a:t>
            </a:r>
            <a:r>
              <a:rPr lang="it-IT" sz="2000" dirty="0"/>
              <a:t> e le </a:t>
            </a:r>
            <a:r>
              <a:rPr lang="it-IT" sz="2000" b="1" dirty="0"/>
              <a:t>opere di presa e di scarico</a:t>
            </a:r>
            <a:r>
              <a:rPr lang="it-IT" sz="2000" dirty="0"/>
              <a:t> delle acque, i </a:t>
            </a:r>
            <a:r>
              <a:rPr lang="it-IT" sz="2000" b="1" dirty="0"/>
              <a:t>canali</a:t>
            </a:r>
            <a:r>
              <a:rPr lang="it-IT" sz="2000" dirty="0"/>
              <a:t>, i </a:t>
            </a:r>
            <a:r>
              <a:rPr lang="it-IT" sz="2000" b="1" dirty="0"/>
              <a:t>serbatoi</a:t>
            </a:r>
            <a:r>
              <a:rPr lang="it-IT" sz="2000" dirty="0"/>
              <a:t>, le </a:t>
            </a:r>
            <a:r>
              <a:rPr lang="it-IT" sz="2000" b="1" dirty="0"/>
              <a:t>cisterne</a:t>
            </a:r>
            <a:r>
              <a:rPr lang="it-IT" sz="2000" dirty="0"/>
              <a:t> e le </a:t>
            </a:r>
            <a:r>
              <a:rPr lang="it-IT" sz="2000" b="1" dirty="0"/>
              <a:t>vasche</a:t>
            </a:r>
            <a:r>
              <a:rPr lang="it-IT" sz="2000" dirty="0"/>
              <a:t>, le </a:t>
            </a:r>
            <a:r>
              <a:rPr lang="it-IT" sz="2000" b="1" dirty="0"/>
              <a:t>torri</a:t>
            </a:r>
            <a:r>
              <a:rPr lang="it-IT" sz="2000" dirty="0"/>
              <a:t>, le </a:t>
            </a:r>
            <a:r>
              <a:rPr lang="it-IT" sz="2000" b="1" dirty="0"/>
              <a:t>ciminiere</a:t>
            </a:r>
            <a:r>
              <a:rPr lang="it-IT" sz="2000" dirty="0"/>
              <a:t> e i </a:t>
            </a:r>
            <a:r>
              <a:rPr lang="it-IT" sz="2000" b="1" dirty="0"/>
              <a:t>pozzi</a:t>
            </a:r>
          </a:p>
        </p:txBody>
      </p:sp>
      <p:graphicFrame>
        <p:nvGraphicFramePr>
          <p:cNvPr id="10" name="Diagramma 9"/>
          <p:cNvGraphicFramePr/>
          <p:nvPr>
            <p:extLst>
              <p:ext uri="{D42A27DB-BD31-4B8C-83A1-F6EECF244321}">
                <p14:modId xmlns:p14="http://schemas.microsoft.com/office/powerpoint/2010/main" val="3349144160"/>
              </p:ext>
            </p:extLst>
          </p:nvPr>
        </p:nvGraphicFramePr>
        <p:xfrm>
          <a:off x="-252536" y="908720"/>
          <a:ext cx="4176464" cy="1440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asellaDiTesto 10"/>
          <p:cNvSpPr txBox="1"/>
          <p:nvPr/>
        </p:nvSpPr>
        <p:spPr>
          <a:xfrm>
            <a:off x="4355976" y="1412776"/>
            <a:ext cx="2647135" cy="523220"/>
          </a:xfrm>
          <a:prstGeom prst="rect">
            <a:avLst/>
          </a:prstGeom>
          <a:noFill/>
        </p:spPr>
        <p:txBody>
          <a:bodyPr wrap="none" rtlCol="0">
            <a:spAutoFit/>
          </a:bodyPr>
          <a:lstStyle/>
          <a:p>
            <a:r>
              <a:rPr lang="it-IT" sz="2800" b="1" dirty="0" smtClean="0">
                <a:solidFill>
                  <a:srgbClr val="162E7C"/>
                </a:solidFill>
              </a:rPr>
              <a:t>LE COSTRUZIONI</a:t>
            </a:r>
            <a:endParaRPr lang="it-IT" sz="2800" b="1" dirty="0">
              <a:solidFill>
                <a:srgbClr val="162E7C"/>
              </a:solidFill>
            </a:endParaRPr>
          </a:p>
        </p:txBody>
      </p:sp>
    </p:spTree>
    <p:extLst>
      <p:ext uri="{BB962C8B-B14F-4D97-AF65-F5344CB8AC3E}">
        <p14:creationId xmlns:p14="http://schemas.microsoft.com/office/powerpoint/2010/main" val="3183296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txBox="1">
            <a:spLocks/>
          </p:cNvSpPr>
          <p:nvPr/>
        </p:nvSpPr>
        <p:spPr>
          <a:xfrm>
            <a:off x="1763688" y="116632"/>
            <a:ext cx="6984776" cy="432048"/>
          </a:xfrm>
          <a:prstGeom prst="rect">
            <a:avLst/>
          </a:prstGeom>
        </p:spPr>
        <p:txBody>
          <a:bodyPr vert="horz" lIns="91440" tIns="45720" rIns="91440" bIns="45720" rtlCol="0" anchor="ctr">
            <a:noAutofit/>
          </a:bodyPr>
          <a:lstStyle>
            <a:lvl1pPr algn="r" defTabSz="914400" rtl="0" eaLnBrk="1" latinLnBrk="0" hangingPunct="1">
              <a:spcBef>
                <a:spcPct val="0"/>
              </a:spcBef>
              <a:buNone/>
              <a:defRPr sz="2000" kern="1200">
                <a:solidFill>
                  <a:schemeClr val="tx1"/>
                </a:solidFill>
                <a:latin typeface="Times New Roman" pitchFamily="18" charset="0"/>
                <a:ea typeface="+mj-ea"/>
                <a:cs typeface="Times New Roman" pitchFamily="18" charset="0"/>
              </a:defRPr>
            </a:lvl1pPr>
          </a:lstStyle>
          <a:p>
            <a:pPr>
              <a:lnSpc>
                <a:spcPts val="1900"/>
              </a:lnSpc>
            </a:pPr>
            <a:r>
              <a:rPr lang="it-IT" b="1" dirty="0" smtClean="0">
                <a:solidFill>
                  <a:srgbClr val="E46C0A"/>
                </a:solidFill>
                <a:latin typeface="+mj-lt"/>
                <a:ea typeface="Verdana" panose="020B0604030504040204" pitchFamily="34" charset="0"/>
                <a:cs typeface="Verdana" panose="020B0604030504040204" pitchFamily="34" charset="0"/>
              </a:rPr>
              <a:t>Le </a:t>
            </a:r>
            <a:r>
              <a:rPr lang="it-IT" b="1" dirty="0">
                <a:solidFill>
                  <a:srgbClr val="E46C0A"/>
                </a:solidFill>
                <a:latin typeface="+mj-lt"/>
                <a:ea typeface="Verdana" panose="020B0604030504040204" pitchFamily="34" charset="0"/>
                <a:cs typeface="Verdana" panose="020B0604030504040204" pitchFamily="34" charset="0"/>
              </a:rPr>
              <a:t>componenti immobiliari oggetto di stima </a:t>
            </a:r>
            <a:r>
              <a:rPr lang="it-IT" b="1" dirty="0" smtClean="0">
                <a:solidFill>
                  <a:srgbClr val="E46C0A"/>
                </a:solidFill>
                <a:latin typeface="+mj-lt"/>
                <a:ea typeface="Verdana" panose="020B0604030504040204" pitchFamily="34" charset="0"/>
                <a:cs typeface="Verdana" panose="020B0604030504040204" pitchFamily="34" charset="0"/>
              </a:rPr>
              <a:t>catastale</a:t>
            </a:r>
            <a:endParaRPr lang="it-IT" b="1" dirty="0">
              <a:solidFill>
                <a:srgbClr val="E46C0A"/>
              </a:solidFill>
              <a:latin typeface="+mj-lt"/>
              <a:ea typeface="Verdana" panose="020B0604030504040204" pitchFamily="34" charset="0"/>
              <a:cs typeface="Verdana" panose="020B0604030504040204" pitchFamily="34" charset="0"/>
            </a:endParaRPr>
          </a:p>
        </p:txBody>
      </p:sp>
      <p:graphicFrame>
        <p:nvGraphicFramePr>
          <p:cNvPr id="10" name="Diagramma 9"/>
          <p:cNvGraphicFramePr/>
          <p:nvPr>
            <p:extLst>
              <p:ext uri="{D42A27DB-BD31-4B8C-83A1-F6EECF244321}">
                <p14:modId xmlns:p14="http://schemas.microsoft.com/office/powerpoint/2010/main" val="136754651"/>
              </p:ext>
            </p:extLst>
          </p:nvPr>
        </p:nvGraphicFramePr>
        <p:xfrm>
          <a:off x="-252536" y="908720"/>
          <a:ext cx="4176464" cy="1440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asellaDiTesto 10"/>
          <p:cNvSpPr txBox="1"/>
          <p:nvPr/>
        </p:nvSpPr>
        <p:spPr>
          <a:xfrm>
            <a:off x="4674332" y="1412776"/>
            <a:ext cx="3050002" cy="523220"/>
          </a:xfrm>
          <a:prstGeom prst="rect">
            <a:avLst/>
          </a:prstGeom>
          <a:noFill/>
        </p:spPr>
        <p:txBody>
          <a:bodyPr wrap="none" rtlCol="0">
            <a:spAutoFit/>
          </a:bodyPr>
          <a:lstStyle/>
          <a:p>
            <a:pPr algn="ctr"/>
            <a:r>
              <a:rPr lang="it-IT" sz="2800" b="1" dirty="0" smtClean="0">
                <a:solidFill>
                  <a:srgbClr val="162E7C"/>
                </a:solidFill>
              </a:rPr>
              <a:t>Alcune precisazioni</a:t>
            </a:r>
            <a:endParaRPr lang="it-IT" sz="2800" b="1" dirty="0">
              <a:solidFill>
                <a:srgbClr val="162E7C"/>
              </a:solidFill>
            </a:endParaRPr>
          </a:p>
        </p:txBody>
      </p:sp>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44" y="3128211"/>
            <a:ext cx="3123930" cy="1950790"/>
          </a:xfrm>
          <a:prstGeom prst="rect">
            <a:avLst/>
          </a:prstGeom>
          <a:noFill/>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www.excosystem.com/FOTO/serbatoio_raffineria.gif">
            <a:hlinkClick r:id="rId8"/>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13390"/>
          <a:stretch/>
        </p:blipFill>
        <p:spPr bwMode="auto">
          <a:xfrm>
            <a:off x="1823730" y="4437112"/>
            <a:ext cx="2278668" cy="16838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Rettangolo 2"/>
          <p:cNvSpPr/>
          <p:nvPr/>
        </p:nvSpPr>
        <p:spPr>
          <a:xfrm>
            <a:off x="4240483" y="3424932"/>
            <a:ext cx="4579989" cy="2308324"/>
          </a:xfrm>
          <a:prstGeom prst="rect">
            <a:avLst/>
          </a:prstGeom>
        </p:spPr>
        <p:txBody>
          <a:bodyPr wrap="square">
            <a:spAutoFit/>
          </a:bodyPr>
          <a:lstStyle/>
          <a:p>
            <a:r>
              <a:rPr lang="it-IT" dirty="0"/>
              <a:t>Le strutture poste a monte e a valle del processo produttivo svolto nell’unità immobiliare, destinate al semplice stoccaggio di materie prime, prodotti finiti o semilavorati, </a:t>
            </a:r>
            <a:r>
              <a:rPr lang="it-IT" dirty="0" smtClean="0"/>
              <a:t>ancorché allo </a:t>
            </a:r>
            <a:r>
              <a:rPr lang="it-IT" dirty="0"/>
              <a:t>stato liquido, aeriforme o solido granulare, sono da considerarsi «costruzioni» (al pari di magazzini) e, come tali, da includere nella stima catastale</a:t>
            </a:r>
            <a:r>
              <a:rPr lang="it-IT" dirty="0" smtClean="0"/>
              <a:t>.</a:t>
            </a:r>
            <a:endParaRPr lang="it-IT" dirty="0"/>
          </a:p>
        </p:txBody>
      </p:sp>
    </p:spTree>
    <p:extLst>
      <p:ext uri="{BB962C8B-B14F-4D97-AF65-F5344CB8AC3E}">
        <p14:creationId xmlns:p14="http://schemas.microsoft.com/office/powerpoint/2010/main" val="647662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txBox="1">
            <a:spLocks/>
          </p:cNvSpPr>
          <p:nvPr/>
        </p:nvSpPr>
        <p:spPr>
          <a:xfrm>
            <a:off x="1763688" y="116632"/>
            <a:ext cx="6984776" cy="432048"/>
          </a:xfrm>
          <a:prstGeom prst="rect">
            <a:avLst/>
          </a:prstGeom>
        </p:spPr>
        <p:txBody>
          <a:bodyPr vert="horz" lIns="91440" tIns="45720" rIns="91440" bIns="45720" rtlCol="0" anchor="ctr">
            <a:noAutofit/>
          </a:bodyPr>
          <a:lstStyle>
            <a:lvl1pPr algn="r" defTabSz="914400" rtl="0" eaLnBrk="1" latinLnBrk="0" hangingPunct="1">
              <a:spcBef>
                <a:spcPct val="0"/>
              </a:spcBef>
              <a:buNone/>
              <a:defRPr sz="2000" kern="1200">
                <a:solidFill>
                  <a:schemeClr val="tx1"/>
                </a:solidFill>
                <a:latin typeface="Times New Roman" pitchFamily="18" charset="0"/>
                <a:ea typeface="+mj-ea"/>
                <a:cs typeface="Times New Roman" pitchFamily="18" charset="0"/>
              </a:defRPr>
            </a:lvl1pPr>
          </a:lstStyle>
          <a:p>
            <a:pPr>
              <a:lnSpc>
                <a:spcPts val="1900"/>
              </a:lnSpc>
            </a:pPr>
            <a:r>
              <a:rPr lang="it-IT" b="1" dirty="0" smtClean="0">
                <a:solidFill>
                  <a:srgbClr val="E46C0A"/>
                </a:solidFill>
                <a:latin typeface="+mj-lt"/>
                <a:ea typeface="Verdana" panose="020B0604030504040204" pitchFamily="34" charset="0"/>
                <a:cs typeface="Verdana" panose="020B0604030504040204" pitchFamily="34" charset="0"/>
              </a:rPr>
              <a:t>Le </a:t>
            </a:r>
            <a:r>
              <a:rPr lang="it-IT" b="1" dirty="0">
                <a:solidFill>
                  <a:srgbClr val="E46C0A"/>
                </a:solidFill>
                <a:latin typeface="+mj-lt"/>
                <a:ea typeface="Verdana" panose="020B0604030504040204" pitchFamily="34" charset="0"/>
                <a:cs typeface="Verdana" panose="020B0604030504040204" pitchFamily="34" charset="0"/>
              </a:rPr>
              <a:t>componenti immobiliari oggetto di stima </a:t>
            </a:r>
            <a:r>
              <a:rPr lang="it-IT" b="1" dirty="0" smtClean="0">
                <a:solidFill>
                  <a:srgbClr val="E46C0A"/>
                </a:solidFill>
                <a:latin typeface="+mj-lt"/>
                <a:ea typeface="Verdana" panose="020B0604030504040204" pitchFamily="34" charset="0"/>
                <a:cs typeface="Verdana" panose="020B0604030504040204" pitchFamily="34" charset="0"/>
              </a:rPr>
              <a:t>catastale</a:t>
            </a:r>
            <a:endParaRPr lang="it-IT" b="1" dirty="0">
              <a:solidFill>
                <a:srgbClr val="E46C0A"/>
              </a:solidFill>
              <a:latin typeface="+mj-lt"/>
              <a:ea typeface="Verdana" panose="020B0604030504040204" pitchFamily="34" charset="0"/>
              <a:cs typeface="Verdana" panose="020B0604030504040204" pitchFamily="34" charset="0"/>
            </a:endParaRPr>
          </a:p>
        </p:txBody>
      </p:sp>
      <p:graphicFrame>
        <p:nvGraphicFramePr>
          <p:cNvPr id="10" name="Diagramma 9"/>
          <p:cNvGraphicFramePr/>
          <p:nvPr>
            <p:extLst>
              <p:ext uri="{D42A27DB-BD31-4B8C-83A1-F6EECF244321}">
                <p14:modId xmlns:p14="http://schemas.microsoft.com/office/powerpoint/2010/main" val="3467178499"/>
              </p:ext>
            </p:extLst>
          </p:nvPr>
        </p:nvGraphicFramePr>
        <p:xfrm>
          <a:off x="-252536" y="908720"/>
          <a:ext cx="4176464" cy="1440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asellaDiTesto 10"/>
          <p:cNvSpPr txBox="1"/>
          <p:nvPr/>
        </p:nvSpPr>
        <p:spPr>
          <a:xfrm>
            <a:off x="4674332" y="1412776"/>
            <a:ext cx="3050002" cy="523220"/>
          </a:xfrm>
          <a:prstGeom prst="rect">
            <a:avLst/>
          </a:prstGeom>
          <a:noFill/>
        </p:spPr>
        <p:txBody>
          <a:bodyPr wrap="none" rtlCol="0">
            <a:spAutoFit/>
          </a:bodyPr>
          <a:lstStyle/>
          <a:p>
            <a:pPr algn="ctr"/>
            <a:r>
              <a:rPr lang="it-IT" sz="2800" b="1" dirty="0" smtClean="0">
                <a:solidFill>
                  <a:srgbClr val="162E7C"/>
                </a:solidFill>
              </a:rPr>
              <a:t>Alcune precisazioni</a:t>
            </a:r>
            <a:endParaRPr lang="it-IT" sz="2800" b="1" dirty="0">
              <a:solidFill>
                <a:srgbClr val="162E7C"/>
              </a:solidFill>
            </a:endParaRPr>
          </a:p>
        </p:txBody>
      </p:sp>
      <p:sp>
        <p:nvSpPr>
          <p:cNvPr id="2" name="Rettangolo 1"/>
          <p:cNvSpPr/>
          <p:nvPr/>
        </p:nvSpPr>
        <p:spPr>
          <a:xfrm>
            <a:off x="4211960" y="3212976"/>
            <a:ext cx="4536504" cy="2662267"/>
          </a:xfrm>
          <a:prstGeom prst="rect">
            <a:avLst/>
          </a:prstGeom>
        </p:spPr>
        <p:txBody>
          <a:bodyPr wrap="square">
            <a:spAutoFit/>
          </a:bodyPr>
          <a:lstStyle/>
          <a:p>
            <a:pPr>
              <a:spcAft>
                <a:spcPts val="600"/>
              </a:spcAft>
            </a:pPr>
            <a:r>
              <a:rPr lang="it-IT" dirty="0" smtClean="0"/>
              <a:t>Le opere di sbarramento, di presa e di scarico delle acque, i pozzi piezometrici, le gallerie di derivazione e i canali sono da considerarsi «costruzioni» e, come tali, da includere nella stima catastale.</a:t>
            </a:r>
          </a:p>
          <a:p>
            <a:r>
              <a:rPr lang="it-IT" dirty="0" smtClean="0"/>
              <a:t>Non, così, per le condotte forzate, che sono da considerarsi, invece, elementi impiantistici funzionali al processo produttivo, e come tali da escludere dalla stima catastale</a:t>
            </a:r>
            <a:endParaRPr lang="it-IT" dirty="0"/>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76" y="4293096"/>
            <a:ext cx="3231654" cy="1871353"/>
          </a:xfrm>
          <a:prstGeom prst="rect">
            <a:avLst/>
          </a:prstGeom>
          <a:noFill/>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565" y="3057081"/>
            <a:ext cx="2527251" cy="1789118"/>
          </a:xfrm>
          <a:prstGeom prst="rect">
            <a:avLst/>
          </a:prstGeom>
          <a:noFill/>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9360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txBox="1">
            <a:spLocks/>
          </p:cNvSpPr>
          <p:nvPr/>
        </p:nvSpPr>
        <p:spPr>
          <a:xfrm>
            <a:off x="1763688" y="116632"/>
            <a:ext cx="6984776" cy="432048"/>
          </a:xfrm>
          <a:prstGeom prst="rect">
            <a:avLst/>
          </a:prstGeom>
        </p:spPr>
        <p:txBody>
          <a:bodyPr vert="horz" lIns="91440" tIns="45720" rIns="91440" bIns="45720" rtlCol="0" anchor="ctr">
            <a:noAutofit/>
          </a:bodyPr>
          <a:lstStyle>
            <a:lvl1pPr algn="r" defTabSz="914400" rtl="0" eaLnBrk="1" latinLnBrk="0" hangingPunct="1">
              <a:spcBef>
                <a:spcPct val="0"/>
              </a:spcBef>
              <a:buNone/>
              <a:defRPr sz="2000" kern="1200">
                <a:solidFill>
                  <a:schemeClr val="tx1"/>
                </a:solidFill>
                <a:latin typeface="Times New Roman" pitchFamily="18" charset="0"/>
                <a:ea typeface="+mj-ea"/>
                <a:cs typeface="Times New Roman" pitchFamily="18" charset="0"/>
              </a:defRPr>
            </a:lvl1pPr>
          </a:lstStyle>
          <a:p>
            <a:pPr>
              <a:lnSpc>
                <a:spcPts val="1900"/>
              </a:lnSpc>
            </a:pPr>
            <a:r>
              <a:rPr lang="it-IT" b="1" dirty="0" smtClean="0">
                <a:solidFill>
                  <a:srgbClr val="E46C0A"/>
                </a:solidFill>
                <a:latin typeface="+mj-lt"/>
                <a:ea typeface="Verdana" panose="020B0604030504040204" pitchFamily="34" charset="0"/>
                <a:cs typeface="Verdana" panose="020B0604030504040204" pitchFamily="34" charset="0"/>
              </a:rPr>
              <a:t>Le </a:t>
            </a:r>
            <a:r>
              <a:rPr lang="it-IT" b="1" dirty="0">
                <a:solidFill>
                  <a:srgbClr val="E46C0A"/>
                </a:solidFill>
                <a:latin typeface="+mj-lt"/>
                <a:ea typeface="Verdana" panose="020B0604030504040204" pitchFamily="34" charset="0"/>
                <a:cs typeface="Verdana" panose="020B0604030504040204" pitchFamily="34" charset="0"/>
              </a:rPr>
              <a:t>componenti immobiliari oggetto di stima </a:t>
            </a:r>
            <a:r>
              <a:rPr lang="it-IT" b="1" dirty="0" smtClean="0">
                <a:solidFill>
                  <a:srgbClr val="E46C0A"/>
                </a:solidFill>
                <a:latin typeface="+mj-lt"/>
                <a:ea typeface="Verdana" panose="020B0604030504040204" pitchFamily="34" charset="0"/>
                <a:cs typeface="Verdana" panose="020B0604030504040204" pitchFamily="34" charset="0"/>
              </a:rPr>
              <a:t>catastale</a:t>
            </a:r>
            <a:endParaRPr lang="it-IT" b="1" dirty="0">
              <a:solidFill>
                <a:srgbClr val="E46C0A"/>
              </a:solidFill>
              <a:latin typeface="+mj-lt"/>
              <a:ea typeface="Verdana" panose="020B0604030504040204" pitchFamily="34" charset="0"/>
              <a:cs typeface="Verdana" panose="020B0604030504040204" pitchFamily="34" charset="0"/>
            </a:endParaRPr>
          </a:p>
        </p:txBody>
      </p:sp>
      <p:sp>
        <p:nvSpPr>
          <p:cNvPr id="9" name="Rettangolo 1"/>
          <p:cNvSpPr>
            <a:spLocks noChangeArrowheads="1"/>
          </p:cNvSpPr>
          <p:nvPr/>
        </p:nvSpPr>
        <p:spPr bwMode="auto">
          <a:xfrm>
            <a:off x="179512" y="2708920"/>
            <a:ext cx="8712968" cy="3545586"/>
          </a:xfrm>
          <a:prstGeom prst="rect">
            <a:avLst/>
          </a:prstGeom>
          <a:noFill/>
          <a:ln w="9525">
            <a:noFill/>
            <a:miter lim="800000"/>
            <a:headEnd/>
            <a:tailEnd/>
          </a:ln>
        </p:spPr>
        <p:txBody>
          <a:bodyPr wrap="square">
            <a:spAutoFit/>
          </a:bodyPr>
          <a:lstStyle/>
          <a:p>
            <a:pPr marL="342900" indent="-342900">
              <a:lnSpc>
                <a:spcPct val="120000"/>
              </a:lnSpc>
              <a:spcAft>
                <a:spcPts val="600"/>
              </a:spcAft>
              <a:buFont typeface="Arial" panose="020B0604020202020204" pitchFamily="34" charset="0"/>
              <a:buChar char="•"/>
            </a:pPr>
            <a:r>
              <a:rPr lang="it-IT" sz="2000" dirty="0" smtClean="0"/>
              <a:t>sono componenti che conferiscono all’unità immobiliare una utilità trasversale, indipendente dal processo produttivo svolto al suo interno</a:t>
            </a:r>
          </a:p>
          <a:p>
            <a:pPr marL="342900" indent="-342900">
              <a:lnSpc>
                <a:spcPct val="120000"/>
              </a:lnSpc>
              <a:spcAft>
                <a:spcPts val="600"/>
              </a:spcAft>
              <a:buFont typeface="Arial" panose="020B0604020202020204" pitchFamily="34" charset="0"/>
              <a:buChar char="•"/>
            </a:pPr>
            <a:r>
              <a:rPr lang="it-IT" sz="2000" dirty="0" smtClean="0"/>
              <a:t>a </a:t>
            </a:r>
            <a:r>
              <a:rPr lang="it-IT" sz="2000" dirty="0"/>
              <a:t>titolo esemplificativo, rientrano in tale categoria gli </a:t>
            </a:r>
            <a:r>
              <a:rPr lang="it-IT" sz="2000" b="1" dirty="0"/>
              <a:t>impianti elettrici</a:t>
            </a:r>
            <a:r>
              <a:rPr lang="it-IT" sz="2000" dirty="0"/>
              <a:t>, </a:t>
            </a:r>
            <a:r>
              <a:rPr lang="it-IT" sz="2000" b="1" dirty="0"/>
              <a:t>idrico-sanitari</a:t>
            </a:r>
            <a:r>
              <a:rPr lang="it-IT" sz="2000" dirty="0"/>
              <a:t>, di </a:t>
            </a:r>
            <a:r>
              <a:rPr lang="it-IT" sz="2000" b="1" dirty="0"/>
              <a:t>areazione</a:t>
            </a:r>
            <a:r>
              <a:rPr lang="it-IT" sz="2000" dirty="0"/>
              <a:t>, di </a:t>
            </a:r>
            <a:r>
              <a:rPr lang="it-IT" sz="2000" b="1" dirty="0"/>
              <a:t>climatizzazione</a:t>
            </a:r>
            <a:r>
              <a:rPr lang="it-IT" sz="2000" dirty="0"/>
              <a:t> e </a:t>
            </a:r>
            <a:r>
              <a:rPr lang="it-IT" sz="2000" b="1" dirty="0"/>
              <a:t>condizionamento</a:t>
            </a:r>
            <a:r>
              <a:rPr lang="it-IT" sz="2000" dirty="0"/>
              <a:t>, di </a:t>
            </a:r>
            <a:r>
              <a:rPr lang="it-IT" sz="2000" b="1" dirty="0"/>
              <a:t>antincendio</a:t>
            </a:r>
            <a:r>
              <a:rPr lang="it-IT" sz="2000" dirty="0"/>
              <a:t>, di </a:t>
            </a:r>
            <a:r>
              <a:rPr lang="it-IT" sz="2000" b="1" dirty="0"/>
              <a:t>irrigazione</a:t>
            </a:r>
            <a:r>
              <a:rPr lang="it-IT" sz="2000" dirty="0"/>
              <a:t>, gli </a:t>
            </a:r>
            <a:r>
              <a:rPr lang="it-IT" sz="2000" b="1" dirty="0"/>
              <a:t>ascensori</a:t>
            </a:r>
            <a:r>
              <a:rPr lang="it-IT" sz="2000" dirty="0"/>
              <a:t>, i </a:t>
            </a:r>
            <a:r>
              <a:rPr lang="it-IT" sz="2000" b="1" dirty="0"/>
              <a:t>montacarichi</a:t>
            </a:r>
            <a:r>
              <a:rPr lang="it-IT" sz="2000" dirty="0"/>
              <a:t>, le </a:t>
            </a:r>
            <a:r>
              <a:rPr lang="it-IT" sz="2000" b="1" dirty="0"/>
              <a:t>scale</a:t>
            </a:r>
            <a:r>
              <a:rPr lang="it-IT" sz="2000" dirty="0"/>
              <a:t>, le </a:t>
            </a:r>
            <a:r>
              <a:rPr lang="it-IT" sz="2000" b="1" dirty="0"/>
              <a:t>rampe</a:t>
            </a:r>
            <a:r>
              <a:rPr lang="it-IT" sz="2000" dirty="0"/>
              <a:t> e i </a:t>
            </a:r>
            <a:r>
              <a:rPr lang="it-IT" sz="2000" b="1" dirty="0"/>
              <a:t>tappeti </a:t>
            </a:r>
            <a:r>
              <a:rPr lang="it-IT" sz="2000" b="1" dirty="0" smtClean="0"/>
              <a:t>mobili</a:t>
            </a:r>
            <a:endParaRPr lang="it-IT" sz="2000" dirty="0" smtClean="0"/>
          </a:p>
          <a:p>
            <a:pPr marL="342900" indent="-342900">
              <a:lnSpc>
                <a:spcPct val="120000"/>
              </a:lnSpc>
              <a:spcAft>
                <a:spcPts val="600"/>
              </a:spcAft>
              <a:buFont typeface="Arial" panose="020B0604020202020204" pitchFamily="34" charset="0"/>
              <a:buChar char="•"/>
            </a:pPr>
            <a:r>
              <a:rPr lang="it-IT" sz="2000" dirty="0" smtClean="0"/>
              <a:t>la </a:t>
            </a:r>
            <a:r>
              <a:rPr lang="it-IT" sz="2000" dirty="0"/>
              <a:t>stima catastale deve essere </a:t>
            </a:r>
            <a:r>
              <a:rPr lang="it-IT" sz="2000" dirty="0" smtClean="0"/>
              <a:t>comunque limitata </a:t>
            </a:r>
            <a:r>
              <a:rPr lang="it-IT" sz="2000" dirty="0"/>
              <a:t>alla condizione di ordinaria apprezzabilità sul mercato </a:t>
            </a:r>
            <a:r>
              <a:rPr lang="it-IT" sz="2000" dirty="0" smtClean="0"/>
              <a:t>di tali componenti, </a:t>
            </a:r>
            <a:r>
              <a:rPr lang="it-IT" sz="2000" dirty="0"/>
              <a:t>senza prendere pertanto in considerazione un eventuale sovradimensionamento delle stesse, non rispondente alle ordinarie esigenze di una pluralità di eventuali utilizzatori</a:t>
            </a:r>
          </a:p>
        </p:txBody>
      </p:sp>
      <p:graphicFrame>
        <p:nvGraphicFramePr>
          <p:cNvPr id="10" name="Diagramma 9"/>
          <p:cNvGraphicFramePr/>
          <p:nvPr>
            <p:extLst>
              <p:ext uri="{D42A27DB-BD31-4B8C-83A1-F6EECF244321}">
                <p14:modId xmlns:p14="http://schemas.microsoft.com/office/powerpoint/2010/main" val="3424330968"/>
              </p:ext>
            </p:extLst>
          </p:nvPr>
        </p:nvGraphicFramePr>
        <p:xfrm>
          <a:off x="-252536" y="908720"/>
          <a:ext cx="4176464" cy="1440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asellaDiTesto 10"/>
          <p:cNvSpPr txBox="1"/>
          <p:nvPr/>
        </p:nvSpPr>
        <p:spPr>
          <a:xfrm>
            <a:off x="3491880" y="1109062"/>
            <a:ext cx="5112568" cy="1815882"/>
          </a:xfrm>
          <a:prstGeom prst="rect">
            <a:avLst/>
          </a:prstGeom>
          <a:noFill/>
        </p:spPr>
        <p:txBody>
          <a:bodyPr wrap="square" rtlCol="0">
            <a:spAutoFit/>
          </a:bodyPr>
          <a:lstStyle/>
          <a:p>
            <a:pPr algn="ctr"/>
            <a:r>
              <a:rPr lang="it-IT" sz="2800" b="1" dirty="0" smtClean="0">
                <a:solidFill>
                  <a:srgbClr val="162E7C"/>
                </a:solidFill>
              </a:rPr>
              <a:t>GLI ELEMENTI</a:t>
            </a:r>
          </a:p>
          <a:p>
            <a:pPr algn="ctr"/>
            <a:r>
              <a:rPr lang="it-IT" sz="2800" b="1" dirty="0" smtClean="0">
                <a:solidFill>
                  <a:srgbClr val="162E7C"/>
                </a:solidFill>
              </a:rPr>
              <a:t>STRUTTURALMENTE CONNESSI</a:t>
            </a:r>
          </a:p>
          <a:p>
            <a:pPr algn="ctr"/>
            <a:r>
              <a:rPr lang="it-IT" sz="1400" b="1" dirty="0">
                <a:solidFill>
                  <a:srgbClr val="162E7C"/>
                </a:solidFill>
              </a:rPr>
              <a:t>c</a:t>
            </a:r>
            <a:r>
              <a:rPr lang="it-IT" sz="1400" b="1" dirty="0" smtClean="0">
                <a:solidFill>
                  <a:srgbClr val="162E7C"/>
                </a:solidFill>
              </a:rPr>
              <a:t>he accrescono la qualità e l’utilità del suolo o delle costruzioni cui sono connessi, nei limiti dell’ordinario apprezzamento  </a:t>
            </a:r>
          </a:p>
          <a:p>
            <a:endParaRPr lang="it-IT" sz="2800" b="1" dirty="0">
              <a:solidFill>
                <a:srgbClr val="162E7C"/>
              </a:solidFill>
            </a:endParaRPr>
          </a:p>
        </p:txBody>
      </p:sp>
    </p:spTree>
    <p:extLst>
      <p:ext uri="{BB962C8B-B14F-4D97-AF65-F5344CB8AC3E}">
        <p14:creationId xmlns:p14="http://schemas.microsoft.com/office/powerpoint/2010/main" val="654859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6530</TotalTime>
  <Words>3339</Words>
  <Application>Microsoft Office PowerPoint</Application>
  <PresentationFormat>Presentazione su schermo (4:3)</PresentationFormat>
  <Paragraphs>265</Paragraphs>
  <Slides>34</Slides>
  <Notes>0</Notes>
  <HiddenSlides>0</HiddenSlides>
  <MMClips>0</MMClips>
  <ScaleCrop>false</ScaleCrop>
  <HeadingPairs>
    <vt:vector size="4" baseType="variant">
      <vt:variant>
        <vt:lpstr>Tema</vt:lpstr>
      </vt:variant>
      <vt:variant>
        <vt:i4>1</vt:i4>
      </vt:variant>
      <vt:variant>
        <vt:lpstr>Titoli diapositive</vt:lpstr>
      </vt:variant>
      <vt:variant>
        <vt:i4>34</vt:i4>
      </vt:variant>
    </vt:vector>
  </HeadingPairs>
  <TitlesOfParts>
    <vt:vector size="35" baseType="lpstr">
      <vt:lpstr>Tema di Office</vt:lpstr>
      <vt:lpstr>Presentazione standard di PowerPoint</vt:lpstr>
      <vt:lpstr>Argomenti</vt:lpstr>
      <vt:lpstr>Documenti di prassi e Istruzioni operative dell’AdE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Agenzia del Territorio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ANGELINI ARTURO</dc:creator>
  <cp:lastModifiedBy>ANGELINI ARTURO</cp:lastModifiedBy>
  <cp:revision>723</cp:revision>
  <cp:lastPrinted>2016-03-01T14:00:14Z</cp:lastPrinted>
  <dcterms:created xsi:type="dcterms:W3CDTF">2013-09-04T10:18:53Z</dcterms:created>
  <dcterms:modified xsi:type="dcterms:W3CDTF">2016-03-02T07:36:20Z</dcterms:modified>
</cp:coreProperties>
</file>